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Playfair Display"/>
      <p:regular r:id="rId29"/>
      <p:bold r:id="rId30"/>
      <p:italic r:id="rId31"/>
      <p:boldItalic r:id="rId32"/>
    </p:embeddedFont>
    <p:embeddedFont>
      <p:font typeface="Lato"/>
      <p:regular r:id="rId33"/>
      <p:bold r:id="rId34"/>
      <p:italic r:id="rId35"/>
      <p:boldItalic r:id="rId36"/>
    </p:embeddedFont>
    <p:embeddedFont>
      <p:font typeface="Pacifico"/>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3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30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PlayfairDispl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Pacifico-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d8576749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d857674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d8576749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d857674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da9a292f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da9a292f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d8576749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d8576749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ecca4a11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ecca4a11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d8576749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d8576749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d9ab7044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d9ab7044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d8576749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d8576749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ecca4a11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ecca4a11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d9819c52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d9819c52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5ecca4a11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ecca4a11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5ecca4a11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ecca4a11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ee0c99a4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ee0c99a4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5ee0c99a4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ee0c99a4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ee0c99a4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ee0c99a4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5ecca4a11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ecca4a11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5ecfa57b8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ecfa57b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ecca4a11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ecca4a11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5d9819c52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d9819c52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5d9ab704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d9ab704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d9ab7044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d9ab7044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d9819c52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d9819c52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Font typeface="Lato"/>
              <a:buNone/>
              <a:defRPr sz="10000">
                <a:latin typeface="Lato"/>
                <a:ea typeface="Lato"/>
                <a:cs typeface="Lato"/>
                <a:sym typeface="Lato"/>
              </a:defRPr>
            </a:lvl1pPr>
            <a:lvl2pPr lvl="1" rtl="0" algn="ctr">
              <a:spcBef>
                <a:spcPts val="0"/>
              </a:spcBef>
              <a:spcAft>
                <a:spcPts val="0"/>
              </a:spcAft>
              <a:buSzPts val="10000"/>
              <a:buFont typeface="Lato"/>
              <a:buNone/>
              <a:defRPr sz="10000">
                <a:latin typeface="Lato"/>
                <a:ea typeface="Lato"/>
                <a:cs typeface="Lato"/>
                <a:sym typeface="Lato"/>
              </a:defRPr>
            </a:lvl2pPr>
            <a:lvl3pPr lvl="2" rtl="0" algn="ctr">
              <a:spcBef>
                <a:spcPts val="0"/>
              </a:spcBef>
              <a:spcAft>
                <a:spcPts val="0"/>
              </a:spcAft>
              <a:buSzPts val="10000"/>
              <a:buFont typeface="Lato"/>
              <a:buNone/>
              <a:defRPr sz="10000">
                <a:latin typeface="Lato"/>
                <a:ea typeface="Lato"/>
                <a:cs typeface="Lato"/>
                <a:sym typeface="Lato"/>
              </a:defRPr>
            </a:lvl3pPr>
            <a:lvl4pPr lvl="3" rtl="0" algn="ctr">
              <a:spcBef>
                <a:spcPts val="0"/>
              </a:spcBef>
              <a:spcAft>
                <a:spcPts val="0"/>
              </a:spcAft>
              <a:buSzPts val="10000"/>
              <a:buFont typeface="Lato"/>
              <a:buNone/>
              <a:defRPr sz="10000">
                <a:latin typeface="Lato"/>
                <a:ea typeface="Lato"/>
                <a:cs typeface="Lato"/>
                <a:sym typeface="Lato"/>
              </a:defRPr>
            </a:lvl4pPr>
            <a:lvl5pPr lvl="4" rtl="0" algn="ctr">
              <a:spcBef>
                <a:spcPts val="0"/>
              </a:spcBef>
              <a:spcAft>
                <a:spcPts val="0"/>
              </a:spcAft>
              <a:buSzPts val="10000"/>
              <a:buFont typeface="Lato"/>
              <a:buNone/>
              <a:defRPr sz="10000">
                <a:latin typeface="Lato"/>
                <a:ea typeface="Lato"/>
                <a:cs typeface="Lato"/>
                <a:sym typeface="Lato"/>
              </a:defRPr>
            </a:lvl5pPr>
            <a:lvl6pPr lvl="5" rtl="0" algn="ctr">
              <a:spcBef>
                <a:spcPts val="0"/>
              </a:spcBef>
              <a:spcAft>
                <a:spcPts val="0"/>
              </a:spcAft>
              <a:buSzPts val="10000"/>
              <a:buFont typeface="Lato"/>
              <a:buNone/>
              <a:defRPr sz="10000">
                <a:latin typeface="Lato"/>
                <a:ea typeface="Lato"/>
                <a:cs typeface="Lato"/>
                <a:sym typeface="Lato"/>
              </a:defRPr>
            </a:lvl6pPr>
            <a:lvl7pPr lvl="6" rtl="0" algn="ctr">
              <a:spcBef>
                <a:spcPts val="0"/>
              </a:spcBef>
              <a:spcAft>
                <a:spcPts val="0"/>
              </a:spcAft>
              <a:buSzPts val="10000"/>
              <a:buFont typeface="Lato"/>
              <a:buNone/>
              <a:defRPr sz="10000">
                <a:latin typeface="Lato"/>
                <a:ea typeface="Lato"/>
                <a:cs typeface="Lato"/>
                <a:sym typeface="Lato"/>
              </a:defRPr>
            </a:lvl7pPr>
            <a:lvl8pPr lvl="7" rtl="0" algn="ctr">
              <a:spcBef>
                <a:spcPts val="0"/>
              </a:spcBef>
              <a:spcAft>
                <a:spcPts val="0"/>
              </a:spcAft>
              <a:buSzPts val="10000"/>
              <a:buFont typeface="Lato"/>
              <a:buNone/>
              <a:defRPr sz="10000">
                <a:latin typeface="Lato"/>
                <a:ea typeface="Lato"/>
                <a:cs typeface="Lato"/>
                <a:sym typeface="Lato"/>
              </a:defRPr>
            </a:lvl8pPr>
            <a:lvl9pPr lvl="8" rtl="0"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16.jpg"/><Relationship Id="rId5" Type="http://schemas.openxmlformats.org/officeDocument/2006/relationships/image" Target="../media/image12.jpg"/><Relationship Id="rId6" Type="http://schemas.openxmlformats.org/officeDocument/2006/relationships/image" Target="../media/image10.jpg"/><Relationship Id="rId7"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49.png"/><Relationship Id="rId7" Type="http://schemas.openxmlformats.org/officeDocument/2006/relationships/image" Target="../media/image42.png"/><Relationship Id="rId8"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4.png"/><Relationship Id="rId13" Type="http://schemas.openxmlformats.org/officeDocument/2006/relationships/image" Target="../media/image38.png"/><Relationship Id="rId12"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youtube.com/watch?v=M8z5oNsQ4Kc" TargetMode="External"/><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png"/><Relationship Id="rId11" Type="http://schemas.openxmlformats.org/officeDocument/2006/relationships/image" Target="../media/image3.png"/><Relationship Id="rId10" Type="http://schemas.openxmlformats.org/officeDocument/2006/relationships/image" Target="../media/image7.png"/><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265500" y="1951975"/>
            <a:ext cx="4045200" cy="8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latin typeface="Pacifico"/>
                <a:ea typeface="Pacifico"/>
                <a:cs typeface="Pacifico"/>
                <a:sym typeface="Pacifico"/>
              </a:rPr>
              <a:t>Pimp My Heinz</a:t>
            </a:r>
            <a:endParaRPr>
              <a:latin typeface="Pacifico"/>
              <a:ea typeface="Pacifico"/>
              <a:cs typeface="Pacifico"/>
              <a:sym typeface="Pacifico"/>
            </a:endParaRPr>
          </a:p>
        </p:txBody>
      </p:sp>
      <p:sp>
        <p:nvSpPr>
          <p:cNvPr id="60" name="Google Shape;60;p13"/>
          <p:cNvSpPr txBox="1"/>
          <p:nvPr>
            <p:ph idx="1" type="subTitle"/>
          </p:nvPr>
        </p:nvSpPr>
        <p:spPr>
          <a:xfrm>
            <a:off x="265500" y="2845200"/>
            <a:ext cx="4045200" cy="8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Playfair Display"/>
                <a:ea typeface="Playfair Display"/>
                <a:cs typeface="Playfair Display"/>
                <a:sym typeface="Playfair Display"/>
              </a:rPr>
              <a:t>A Usability and User Experience project</a:t>
            </a:r>
            <a:endParaRPr>
              <a:latin typeface="Playfair Display"/>
              <a:ea typeface="Playfair Display"/>
              <a:cs typeface="Playfair Display"/>
              <a:sym typeface="Playfair Display"/>
            </a:endParaRPr>
          </a:p>
        </p:txBody>
      </p:sp>
      <p:sp>
        <p:nvSpPr>
          <p:cNvPr id="61" name="Google Shape;61;p13"/>
          <p:cNvSpPr txBox="1"/>
          <p:nvPr>
            <p:ph idx="2" type="body"/>
          </p:nvPr>
        </p:nvSpPr>
        <p:spPr>
          <a:xfrm>
            <a:off x="4939500" y="1558325"/>
            <a:ext cx="3837000" cy="2270100"/>
          </a:xfrm>
          <a:prstGeom prst="rect">
            <a:avLst/>
          </a:prstGeom>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600"/>
              </a:spcAft>
              <a:buNone/>
            </a:pPr>
            <a:r>
              <a:rPr lang="it" sz="4800">
                <a:latin typeface="Pacifico"/>
                <a:ea typeface="Pacifico"/>
                <a:cs typeface="Pacifico"/>
                <a:sym typeface="Pacifico"/>
              </a:rPr>
              <a:t>Extreme Customization</a:t>
            </a:r>
            <a:endParaRPr sz="4800">
              <a:latin typeface="Pacifico"/>
              <a:ea typeface="Pacifico"/>
              <a:cs typeface="Pacifico"/>
              <a:sym typeface="Pacifico"/>
            </a:endParaRPr>
          </a:p>
        </p:txBody>
      </p:sp>
      <p:pic>
        <p:nvPicPr>
          <p:cNvPr id="62" name="Google Shape;62;p13"/>
          <p:cNvPicPr preferRelativeResize="0"/>
          <p:nvPr/>
        </p:nvPicPr>
        <p:blipFill>
          <a:blip r:embed="rId3">
            <a:alphaModFix/>
          </a:blip>
          <a:stretch>
            <a:fillRect/>
          </a:stretch>
        </p:blipFill>
        <p:spPr>
          <a:xfrm rot="-1683764">
            <a:off x="4312175" y="736550"/>
            <a:ext cx="1033149" cy="1033149"/>
          </a:xfrm>
          <a:prstGeom prst="rect">
            <a:avLst/>
          </a:prstGeom>
          <a:noFill/>
          <a:ln>
            <a:noFill/>
          </a:ln>
        </p:spPr>
      </p:pic>
      <p:pic>
        <p:nvPicPr>
          <p:cNvPr id="63" name="Google Shape;63;p13"/>
          <p:cNvPicPr preferRelativeResize="0"/>
          <p:nvPr/>
        </p:nvPicPr>
        <p:blipFill>
          <a:blip r:embed="rId4">
            <a:alphaModFix/>
          </a:blip>
          <a:stretch>
            <a:fillRect/>
          </a:stretch>
        </p:blipFill>
        <p:spPr>
          <a:xfrm rot="1124839">
            <a:off x="8066063" y="3467675"/>
            <a:ext cx="629922" cy="15241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p:nvPr/>
        </p:nvSpPr>
        <p:spPr>
          <a:xfrm>
            <a:off x="0" y="997200"/>
            <a:ext cx="3453600" cy="4042800"/>
          </a:xfrm>
          <a:prstGeom prst="rect">
            <a:avLst/>
          </a:prstGeom>
          <a:solidFill>
            <a:schemeClr val="accent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180525" y="1168150"/>
            <a:ext cx="3093600" cy="3738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ph idx="1" type="body"/>
          </p:nvPr>
        </p:nvSpPr>
        <p:spPr>
          <a:xfrm>
            <a:off x="339600" y="1387350"/>
            <a:ext cx="2668800" cy="9264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it" sz="2400">
                <a:solidFill>
                  <a:schemeClr val="lt1"/>
                </a:solidFill>
                <a:latin typeface="Playfair Display"/>
                <a:ea typeface="Playfair Display"/>
                <a:cs typeface="Playfair Display"/>
                <a:sym typeface="Playfair Display"/>
              </a:rPr>
              <a:t>Extreme</a:t>
            </a:r>
            <a:endParaRPr sz="2400">
              <a:solidFill>
                <a:schemeClr val="lt1"/>
              </a:solidFill>
              <a:latin typeface="Playfair Display"/>
              <a:ea typeface="Playfair Display"/>
              <a:cs typeface="Playfair Display"/>
              <a:sym typeface="Playfair Display"/>
            </a:endParaRPr>
          </a:p>
          <a:p>
            <a:pPr indent="0" lvl="0" marL="0" rtl="0" algn="ctr">
              <a:lnSpc>
                <a:spcPct val="100000"/>
              </a:lnSpc>
              <a:spcBef>
                <a:spcPts val="0"/>
              </a:spcBef>
              <a:spcAft>
                <a:spcPts val="0"/>
              </a:spcAft>
              <a:buNone/>
            </a:pPr>
            <a:r>
              <a:rPr lang="it" sz="2400">
                <a:solidFill>
                  <a:schemeClr val="lt1"/>
                </a:solidFill>
                <a:latin typeface="Playfair Display"/>
                <a:ea typeface="Playfair Display"/>
                <a:cs typeface="Playfair Display"/>
                <a:sym typeface="Playfair Display"/>
              </a:rPr>
              <a:t>Customization</a:t>
            </a:r>
            <a:endParaRPr sz="2400">
              <a:solidFill>
                <a:schemeClr val="lt1"/>
              </a:solidFill>
              <a:latin typeface="Playfair Display"/>
              <a:ea typeface="Playfair Display"/>
              <a:cs typeface="Playfair Display"/>
              <a:sym typeface="Playfair Display"/>
            </a:endParaRPr>
          </a:p>
        </p:txBody>
      </p:sp>
      <p:sp>
        <p:nvSpPr>
          <p:cNvPr id="153" name="Google Shape;153;p22"/>
          <p:cNvSpPr txBox="1"/>
          <p:nvPr>
            <p:ph idx="1" type="body"/>
          </p:nvPr>
        </p:nvSpPr>
        <p:spPr>
          <a:xfrm>
            <a:off x="5035650" y="4054213"/>
            <a:ext cx="1452000" cy="6261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it" sz="3000">
                <a:solidFill>
                  <a:schemeClr val="lt1"/>
                </a:solidFill>
                <a:latin typeface="Pacifico"/>
                <a:ea typeface="Pacifico"/>
                <a:cs typeface="Pacifico"/>
                <a:sym typeface="Pacifico"/>
              </a:rPr>
              <a:t>Label</a:t>
            </a:r>
            <a:endParaRPr sz="3000">
              <a:solidFill>
                <a:schemeClr val="lt1"/>
              </a:solidFill>
              <a:latin typeface="Pacifico"/>
              <a:ea typeface="Pacifico"/>
              <a:cs typeface="Pacifico"/>
              <a:sym typeface="Pacifico"/>
            </a:endParaRPr>
          </a:p>
        </p:txBody>
      </p:sp>
      <p:pic>
        <p:nvPicPr>
          <p:cNvPr id="154" name="Google Shape;154;p22"/>
          <p:cNvPicPr preferRelativeResize="0"/>
          <p:nvPr/>
        </p:nvPicPr>
        <p:blipFill>
          <a:blip r:embed="rId3">
            <a:alphaModFix/>
          </a:blip>
          <a:stretch>
            <a:fillRect/>
          </a:stretch>
        </p:blipFill>
        <p:spPr>
          <a:xfrm>
            <a:off x="3582700" y="1321145"/>
            <a:ext cx="1247600" cy="926480"/>
          </a:xfrm>
          <a:prstGeom prst="rect">
            <a:avLst/>
          </a:prstGeom>
          <a:noFill/>
          <a:ln>
            <a:noFill/>
          </a:ln>
        </p:spPr>
      </p:pic>
      <p:pic>
        <p:nvPicPr>
          <p:cNvPr id="155" name="Google Shape;155;p22"/>
          <p:cNvPicPr preferRelativeResize="0"/>
          <p:nvPr/>
        </p:nvPicPr>
        <p:blipFill>
          <a:blip r:embed="rId4">
            <a:alphaModFix/>
          </a:blip>
          <a:stretch>
            <a:fillRect/>
          </a:stretch>
        </p:blipFill>
        <p:spPr>
          <a:xfrm>
            <a:off x="3867124" y="3995350"/>
            <a:ext cx="678746" cy="743775"/>
          </a:xfrm>
          <a:prstGeom prst="rect">
            <a:avLst/>
          </a:prstGeom>
          <a:noFill/>
          <a:ln>
            <a:noFill/>
          </a:ln>
        </p:spPr>
      </p:pic>
      <p:pic>
        <p:nvPicPr>
          <p:cNvPr id="156" name="Google Shape;156;p22"/>
          <p:cNvPicPr preferRelativeResize="0"/>
          <p:nvPr/>
        </p:nvPicPr>
        <p:blipFill>
          <a:blip r:embed="rId5">
            <a:alphaModFix/>
          </a:blip>
          <a:stretch>
            <a:fillRect/>
          </a:stretch>
        </p:blipFill>
        <p:spPr>
          <a:xfrm>
            <a:off x="3961498" y="2475125"/>
            <a:ext cx="489992" cy="1183200"/>
          </a:xfrm>
          <a:prstGeom prst="rect">
            <a:avLst/>
          </a:prstGeom>
          <a:noFill/>
          <a:ln>
            <a:noFill/>
          </a:ln>
        </p:spPr>
      </p:pic>
      <p:sp>
        <p:nvSpPr>
          <p:cNvPr id="157" name="Google Shape;157;p22"/>
          <p:cNvSpPr txBox="1"/>
          <p:nvPr>
            <p:ph idx="1" type="body"/>
          </p:nvPr>
        </p:nvSpPr>
        <p:spPr>
          <a:xfrm>
            <a:off x="5035650" y="1471325"/>
            <a:ext cx="1452000" cy="6261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it" sz="3000">
                <a:solidFill>
                  <a:schemeClr val="lt1"/>
                </a:solidFill>
                <a:latin typeface="Pacifico"/>
                <a:ea typeface="Pacifico"/>
                <a:cs typeface="Pacifico"/>
                <a:sym typeface="Pacifico"/>
              </a:rPr>
              <a:t>Sauce</a:t>
            </a:r>
            <a:endParaRPr sz="3000">
              <a:solidFill>
                <a:schemeClr val="lt1"/>
              </a:solidFill>
              <a:latin typeface="Pacifico"/>
              <a:ea typeface="Pacifico"/>
              <a:cs typeface="Pacifico"/>
              <a:sym typeface="Pacifico"/>
            </a:endParaRPr>
          </a:p>
        </p:txBody>
      </p:sp>
      <p:sp>
        <p:nvSpPr>
          <p:cNvPr id="158" name="Google Shape;158;p22"/>
          <p:cNvSpPr txBox="1"/>
          <p:nvPr>
            <p:ph idx="1" type="body"/>
          </p:nvPr>
        </p:nvSpPr>
        <p:spPr>
          <a:xfrm>
            <a:off x="4959450" y="2762775"/>
            <a:ext cx="1617900" cy="6261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it" sz="3000">
                <a:solidFill>
                  <a:schemeClr val="lt1"/>
                </a:solidFill>
                <a:latin typeface="Pacifico"/>
                <a:ea typeface="Pacifico"/>
                <a:cs typeface="Pacifico"/>
                <a:sym typeface="Pacifico"/>
              </a:rPr>
              <a:t>Package</a:t>
            </a:r>
            <a:endParaRPr sz="3000">
              <a:solidFill>
                <a:schemeClr val="lt1"/>
              </a:solidFill>
              <a:latin typeface="Pacifico"/>
              <a:ea typeface="Pacifico"/>
              <a:cs typeface="Pacifico"/>
              <a:sym typeface="Pacifico"/>
            </a:endParaRPr>
          </a:p>
        </p:txBody>
      </p:sp>
      <p:sp>
        <p:nvSpPr>
          <p:cNvPr id="159" name="Google Shape;159;p22"/>
          <p:cNvSpPr/>
          <p:nvPr/>
        </p:nvSpPr>
        <p:spPr>
          <a:xfrm>
            <a:off x="6772350" y="1236025"/>
            <a:ext cx="355200" cy="3653700"/>
          </a:xfrm>
          <a:prstGeom prst="righ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2"/>
          <p:cNvPicPr preferRelativeResize="0"/>
          <p:nvPr/>
        </p:nvPicPr>
        <p:blipFill>
          <a:blip r:embed="rId6">
            <a:alphaModFix/>
          </a:blip>
          <a:stretch>
            <a:fillRect/>
          </a:stretch>
        </p:blipFill>
        <p:spPr>
          <a:xfrm>
            <a:off x="7717043" y="1996943"/>
            <a:ext cx="881150" cy="2131850"/>
          </a:xfrm>
          <a:prstGeom prst="rect">
            <a:avLst/>
          </a:prstGeom>
          <a:noFill/>
          <a:ln>
            <a:noFill/>
          </a:ln>
        </p:spPr>
      </p:pic>
      <p:pic>
        <p:nvPicPr>
          <p:cNvPr id="161" name="Google Shape;161;p22"/>
          <p:cNvPicPr preferRelativeResize="0"/>
          <p:nvPr/>
        </p:nvPicPr>
        <p:blipFill>
          <a:blip r:embed="rId7">
            <a:alphaModFix/>
          </a:blip>
          <a:stretch>
            <a:fillRect/>
          </a:stretch>
        </p:blipFill>
        <p:spPr>
          <a:xfrm>
            <a:off x="8170800" y="1621050"/>
            <a:ext cx="678751" cy="678751"/>
          </a:xfrm>
          <a:prstGeom prst="rect">
            <a:avLst/>
          </a:prstGeom>
          <a:noFill/>
          <a:ln>
            <a:noFill/>
          </a:ln>
        </p:spPr>
      </p:pic>
      <p:sp>
        <p:nvSpPr>
          <p:cNvPr id="162" name="Google Shape;162;p22"/>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txBox="1"/>
          <p:nvPr>
            <p:ph type="title"/>
          </p:nvPr>
        </p:nvSpPr>
        <p:spPr>
          <a:xfrm>
            <a:off x="311700" y="162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Context of Use</a:t>
            </a:r>
            <a:endParaRPr>
              <a:solidFill>
                <a:srgbClr val="FFFFFF"/>
              </a:solidFill>
            </a:endParaRPr>
          </a:p>
        </p:txBody>
      </p:sp>
      <p:cxnSp>
        <p:nvCxnSpPr>
          <p:cNvPr id="164" name="Google Shape;164;p22"/>
          <p:cNvCxnSpPr>
            <a:stCxn id="159" idx="1"/>
            <a:endCxn id="160" idx="1"/>
          </p:cNvCxnSpPr>
          <p:nvPr/>
        </p:nvCxnSpPr>
        <p:spPr>
          <a:xfrm>
            <a:off x="7127550" y="3062875"/>
            <a:ext cx="589500" cy="0"/>
          </a:xfrm>
          <a:prstGeom prst="straightConnector1">
            <a:avLst/>
          </a:prstGeom>
          <a:noFill/>
          <a:ln cap="flat" cmpd="sng" w="19050">
            <a:solidFill>
              <a:schemeClr val="dk2"/>
            </a:solidFill>
            <a:prstDash val="solid"/>
            <a:round/>
            <a:headEnd len="med" w="med" type="none"/>
            <a:tailEnd len="med" w="med" type="triangle"/>
          </a:ln>
        </p:spPr>
      </p:cxnSp>
      <p:sp>
        <p:nvSpPr>
          <p:cNvPr id="165" name="Google Shape;165;p22"/>
          <p:cNvSpPr txBox="1"/>
          <p:nvPr/>
        </p:nvSpPr>
        <p:spPr>
          <a:xfrm>
            <a:off x="351350" y="4060425"/>
            <a:ext cx="2668800" cy="678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Lato"/>
              <a:buChar char="●"/>
            </a:pPr>
            <a:r>
              <a:rPr lang="it" sz="1200">
                <a:solidFill>
                  <a:srgbClr val="FFFFFF"/>
                </a:solidFill>
                <a:latin typeface="Lato"/>
                <a:ea typeface="Lato"/>
                <a:cs typeface="Lato"/>
                <a:sym typeface="Lato"/>
              </a:rPr>
              <a:t>choose the </a:t>
            </a:r>
            <a:r>
              <a:rPr b="1" lang="it" sz="1200" u="sng">
                <a:solidFill>
                  <a:srgbClr val="FFFFFF"/>
                </a:solidFill>
                <a:latin typeface="Lato"/>
                <a:ea typeface="Lato"/>
                <a:cs typeface="Lato"/>
                <a:sym typeface="Lato"/>
              </a:rPr>
              <a:t>template </a:t>
            </a:r>
            <a:r>
              <a:rPr lang="it" sz="1200">
                <a:solidFill>
                  <a:srgbClr val="FFFFFF"/>
                </a:solidFill>
                <a:latin typeface="Lato"/>
                <a:ea typeface="Lato"/>
                <a:cs typeface="Lato"/>
                <a:sym typeface="Lato"/>
              </a:rPr>
              <a:t>and </a:t>
            </a:r>
            <a:r>
              <a:rPr b="1" lang="it" sz="1200" u="sng">
                <a:solidFill>
                  <a:srgbClr val="FFFFFF"/>
                </a:solidFill>
                <a:latin typeface="Lato"/>
                <a:ea typeface="Lato"/>
                <a:cs typeface="Lato"/>
                <a:sym typeface="Lato"/>
              </a:rPr>
              <a:t>colors </a:t>
            </a:r>
            <a:r>
              <a:rPr lang="it" sz="1200">
                <a:solidFill>
                  <a:srgbClr val="FFFFFF"/>
                </a:solidFill>
                <a:latin typeface="Lato"/>
                <a:ea typeface="Lato"/>
                <a:cs typeface="Lato"/>
                <a:sym typeface="Lato"/>
              </a:rPr>
              <a:t>that best fit your tastes!</a:t>
            </a:r>
            <a:endParaRPr sz="1200">
              <a:solidFill>
                <a:srgbClr val="FFFFFF"/>
              </a:solidFill>
              <a:latin typeface="Lato"/>
              <a:ea typeface="Lato"/>
              <a:cs typeface="Lato"/>
              <a:sym typeface="Lato"/>
            </a:endParaRPr>
          </a:p>
        </p:txBody>
      </p:sp>
      <p:sp>
        <p:nvSpPr>
          <p:cNvPr id="166" name="Google Shape;166;p22"/>
          <p:cNvSpPr txBox="1"/>
          <p:nvPr/>
        </p:nvSpPr>
        <p:spPr>
          <a:xfrm>
            <a:off x="352725" y="2467675"/>
            <a:ext cx="2668800" cy="926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Lato"/>
              <a:buChar char="●"/>
            </a:pPr>
            <a:r>
              <a:rPr lang="it" sz="1200">
                <a:solidFill>
                  <a:schemeClr val="lt1"/>
                </a:solidFill>
                <a:latin typeface="Lato"/>
                <a:ea typeface="Lato"/>
                <a:cs typeface="Lato"/>
                <a:sym typeface="Lato"/>
              </a:rPr>
              <a:t>choose your own ingredients, their </a:t>
            </a:r>
            <a:r>
              <a:rPr b="1" lang="it" sz="1200" u="sng">
                <a:solidFill>
                  <a:schemeClr val="lt1"/>
                </a:solidFill>
                <a:latin typeface="Lato"/>
                <a:ea typeface="Lato"/>
                <a:cs typeface="Lato"/>
                <a:sym typeface="Lato"/>
              </a:rPr>
              <a:t>quantity</a:t>
            </a:r>
            <a:r>
              <a:rPr lang="it" sz="1200">
                <a:solidFill>
                  <a:schemeClr val="lt1"/>
                </a:solidFill>
                <a:latin typeface="Lato"/>
                <a:ea typeface="Lato"/>
                <a:cs typeface="Lato"/>
                <a:sym typeface="Lato"/>
              </a:rPr>
              <a:t>, the overall </a:t>
            </a:r>
            <a:r>
              <a:rPr b="1" lang="it" sz="1200" u="sng">
                <a:solidFill>
                  <a:schemeClr val="lt1"/>
                </a:solidFill>
                <a:latin typeface="Lato"/>
                <a:ea typeface="Lato"/>
                <a:cs typeface="Lato"/>
                <a:sym typeface="Lato"/>
              </a:rPr>
              <a:t>density </a:t>
            </a:r>
            <a:r>
              <a:rPr lang="it" sz="1200">
                <a:solidFill>
                  <a:schemeClr val="lt1"/>
                </a:solidFill>
                <a:latin typeface="Lato"/>
                <a:ea typeface="Lato"/>
                <a:cs typeface="Lato"/>
                <a:sym typeface="Lato"/>
              </a:rPr>
              <a:t>and </a:t>
            </a:r>
            <a:r>
              <a:rPr b="1" lang="it" sz="1200" u="sng">
                <a:solidFill>
                  <a:schemeClr val="lt1"/>
                </a:solidFill>
                <a:latin typeface="Lato"/>
                <a:ea typeface="Lato"/>
                <a:cs typeface="Lato"/>
                <a:sym typeface="Lato"/>
              </a:rPr>
              <a:t>many other qualities</a:t>
            </a:r>
            <a:r>
              <a:rPr lang="it" sz="1200">
                <a:solidFill>
                  <a:schemeClr val="lt1"/>
                </a:solidFill>
                <a:latin typeface="Lato"/>
                <a:ea typeface="Lato"/>
                <a:cs typeface="Lato"/>
                <a:sym typeface="Lato"/>
              </a:rPr>
              <a:t> of the sauce!</a:t>
            </a:r>
            <a:endParaRPr>
              <a:latin typeface="Lato"/>
              <a:ea typeface="Lato"/>
              <a:cs typeface="Lato"/>
              <a:sym typeface="Lato"/>
            </a:endParaRPr>
          </a:p>
        </p:txBody>
      </p:sp>
      <p:sp>
        <p:nvSpPr>
          <p:cNvPr id="167" name="Google Shape;167;p22"/>
          <p:cNvSpPr txBox="1"/>
          <p:nvPr/>
        </p:nvSpPr>
        <p:spPr>
          <a:xfrm>
            <a:off x="352725" y="3388875"/>
            <a:ext cx="2668800" cy="678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Lato"/>
              <a:buChar char="●"/>
            </a:pPr>
            <a:r>
              <a:rPr lang="it" sz="1200">
                <a:solidFill>
                  <a:schemeClr val="lt1"/>
                </a:solidFill>
                <a:latin typeface="Lato"/>
                <a:ea typeface="Lato"/>
                <a:cs typeface="Lato"/>
                <a:sym typeface="Lato"/>
              </a:rPr>
              <a:t>choose the </a:t>
            </a:r>
            <a:r>
              <a:rPr b="1" lang="it" sz="1200" u="sng">
                <a:solidFill>
                  <a:schemeClr val="lt1"/>
                </a:solidFill>
                <a:latin typeface="Lato"/>
                <a:ea typeface="Lato"/>
                <a:cs typeface="Lato"/>
                <a:sym typeface="Lato"/>
              </a:rPr>
              <a:t>material </a:t>
            </a:r>
            <a:r>
              <a:rPr lang="it" sz="1200">
                <a:solidFill>
                  <a:schemeClr val="lt1"/>
                </a:solidFill>
                <a:latin typeface="Lato"/>
                <a:ea typeface="Lato"/>
                <a:cs typeface="Lato"/>
                <a:sym typeface="Lato"/>
              </a:rPr>
              <a:t>and the </a:t>
            </a:r>
            <a:r>
              <a:rPr b="1" lang="it" sz="1200" u="sng">
                <a:solidFill>
                  <a:schemeClr val="lt1"/>
                </a:solidFill>
                <a:latin typeface="Lato"/>
                <a:ea typeface="Lato"/>
                <a:cs typeface="Lato"/>
                <a:sym typeface="Lato"/>
              </a:rPr>
              <a:t>size </a:t>
            </a:r>
            <a:r>
              <a:rPr lang="it" sz="1200">
                <a:solidFill>
                  <a:schemeClr val="lt1"/>
                </a:solidFill>
                <a:latin typeface="Lato"/>
                <a:ea typeface="Lato"/>
                <a:cs typeface="Lato"/>
                <a:sym typeface="Lato"/>
              </a:rPr>
              <a:t>of the bottle you prefer - fight waste!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p:nvPr/>
        </p:nvSpPr>
        <p:spPr>
          <a:xfrm>
            <a:off x="155850" y="2156100"/>
            <a:ext cx="873300" cy="813600"/>
          </a:xfrm>
          <a:prstGeom prst="rect">
            <a:avLst/>
          </a:prstGeom>
          <a:solidFill>
            <a:srgbClr val="6FA8DC"/>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8115000" y="1246050"/>
            <a:ext cx="873300" cy="813600"/>
          </a:xfrm>
          <a:prstGeom prst="rect">
            <a:avLst/>
          </a:prstGeom>
          <a:solidFill>
            <a:srgbClr val="F6B26B"/>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txBox="1"/>
          <p:nvPr>
            <p:ph type="title"/>
          </p:nvPr>
        </p:nvSpPr>
        <p:spPr>
          <a:xfrm>
            <a:off x="311700" y="162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Scenarios</a:t>
            </a:r>
            <a:endParaRPr>
              <a:solidFill>
                <a:srgbClr val="FFFFFF"/>
              </a:solidFill>
            </a:endParaRPr>
          </a:p>
        </p:txBody>
      </p:sp>
      <p:sp>
        <p:nvSpPr>
          <p:cNvPr id="176" name="Google Shape;176;p23"/>
          <p:cNvSpPr txBox="1"/>
          <p:nvPr>
            <p:ph idx="1" type="body"/>
          </p:nvPr>
        </p:nvSpPr>
        <p:spPr>
          <a:xfrm>
            <a:off x="155850" y="1246050"/>
            <a:ext cx="7953300" cy="813600"/>
          </a:xfrm>
          <a:prstGeom prst="rect">
            <a:avLst/>
          </a:prstGeom>
          <a:ln cap="flat" cmpd="sng" w="9525">
            <a:solidFill>
              <a:srgbClr val="FCE5C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it" sz="1400">
                <a:solidFill>
                  <a:srgbClr val="F6B26B"/>
                </a:solidFill>
                <a:latin typeface="Playfair Display"/>
                <a:ea typeface="Playfair Display"/>
                <a:cs typeface="Playfair Display"/>
                <a:sym typeface="Playfair Display"/>
              </a:rPr>
              <a:t>The housewarming party</a:t>
            </a:r>
            <a:endParaRPr b="1" sz="1400">
              <a:solidFill>
                <a:srgbClr val="F6B26B"/>
              </a:solidFill>
              <a:latin typeface="Playfair Display"/>
              <a:ea typeface="Playfair Display"/>
              <a:cs typeface="Playfair Display"/>
              <a:sym typeface="Playfair Display"/>
            </a:endParaRPr>
          </a:p>
          <a:p>
            <a:pPr indent="0" lvl="0" marL="0" rtl="0" algn="just">
              <a:lnSpc>
                <a:spcPct val="114000"/>
              </a:lnSpc>
              <a:spcBef>
                <a:spcPts val="0"/>
              </a:spcBef>
              <a:spcAft>
                <a:spcPts val="0"/>
              </a:spcAft>
              <a:buNone/>
            </a:pPr>
            <a:r>
              <a:rPr lang="it" sz="1100">
                <a:latin typeface="Playfair Display"/>
                <a:ea typeface="Playfair Display"/>
                <a:cs typeface="Playfair Display"/>
                <a:sym typeface="Playfair Display"/>
              </a:rPr>
              <a:t>A man wants to give a customized sauce to a friend as a gift for his housewarming party. His friend is vegan and aware of the environment. He has very specific and interesting tastes, so a customized service may come in handy...</a:t>
            </a:r>
            <a:endParaRPr sz="1100">
              <a:latin typeface="Playfair Display"/>
              <a:ea typeface="Playfair Display"/>
              <a:cs typeface="Playfair Display"/>
              <a:sym typeface="Playfair Display"/>
            </a:endParaRPr>
          </a:p>
        </p:txBody>
      </p:sp>
      <p:sp>
        <p:nvSpPr>
          <p:cNvPr id="177" name="Google Shape;177;p23"/>
          <p:cNvSpPr txBox="1"/>
          <p:nvPr>
            <p:ph idx="1" type="body"/>
          </p:nvPr>
        </p:nvSpPr>
        <p:spPr>
          <a:xfrm>
            <a:off x="1029150" y="2156100"/>
            <a:ext cx="7953300" cy="813600"/>
          </a:xfrm>
          <a:prstGeom prst="rect">
            <a:avLst/>
          </a:prstGeom>
          <a:ln cap="flat" cmpd="sng" w="9525">
            <a:solidFill>
              <a:srgbClr val="C9DAF8"/>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it" sz="1400">
                <a:solidFill>
                  <a:srgbClr val="6D9EEB"/>
                </a:solidFill>
                <a:latin typeface="Playfair Display"/>
                <a:ea typeface="Playfair Display"/>
                <a:cs typeface="Playfair Display"/>
                <a:sym typeface="Playfair Display"/>
              </a:rPr>
              <a:t>The food blogger</a:t>
            </a:r>
            <a:endParaRPr b="1" sz="1400">
              <a:solidFill>
                <a:srgbClr val="6D9EEB"/>
              </a:solidFill>
              <a:latin typeface="Playfair Display"/>
              <a:ea typeface="Playfair Display"/>
              <a:cs typeface="Playfair Display"/>
              <a:sym typeface="Playfair Display"/>
            </a:endParaRPr>
          </a:p>
          <a:p>
            <a:pPr indent="0" lvl="0" marL="0" rtl="0" algn="just">
              <a:spcBef>
                <a:spcPts val="0"/>
              </a:spcBef>
              <a:spcAft>
                <a:spcPts val="0"/>
              </a:spcAft>
              <a:buNone/>
            </a:pPr>
            <a:r>
              <a:rPr lang="it" sz="1100">
                <a:latin typeface="Playfair Display"/>
                <a:ea typeface="Playfair Display"/>
                <a:cs typeface="Playfair Display"/>
                <a:sym typeface="Playfair Display"/>
              </a:rPr>
              <a:t>A food-blogger wants to review the application, so he uses the service to customize some sauces and starts planning the set design for a shooting to integrate in the next post for his blog...</a:t>
            </a:r>
            <a:endParaRPr>
              <a:latin typeface="Playfair Display"/>
              <a:ea typeface="Playfair Display"/>
              <a:cs typeface="Playfair Display"/>
              <a:sym typeface="Playfair Display"/>
            </a:endParaRPr>
          </a:p>
        </p:txBody>
      </p:sp>
      <p:pic>
        <p:nvPicPr>
          <p:cNvPr id="178" name="Google Shape;178;p23"/>
          <p:cNvPicPr preferRelativeResize="0"/>
          <p:nvPr/>
        </p:nvPicPr>
        <p:blipFill>
          <a:blip r:embed="rId3">
            <a:alphaModFix/>
          </a:blip>
          <a:stretch>
            <a:fillRect/>
          </a:stretch>
        </p:blipFill>
        <p:spPr>
          <a:xfrm>
            <a:off x="8205620" y="1290197"/>
            <a:ext cx="691915" cy="725312"/>
          </a:xfrm>
          <a:prstGeom prst="rect">
            <a:avLst/>
          </a:prstGeom>
          <a:noFill/>
          <a:ln>
            <a:noFill/>
          </a:ln>
        </p:spPr>
      </p:pic>
      <p:pic>
        <p:nvPicPr>
          <p:cNvPr id="179" name="Google Shape;179;p23"/>
          <p:cNvPicPr preferRelativeResize="0"/>
          <p:nvPr/>
        </p:nvPicPr>
        <p:blipFill>
          <a:blip r:embed="rId4">
            <a:alphaModFix/>
          </a:blip>
          <a:stretch>
            <a:fillRect/>
          </a:stretch>
        </p:blipFill>
        <p:spPr>
          <a:xfrm>
            <a:off x="246482" y="2200238"/>
            <a:ext cx="692029" cy="725322"/>
          </a:xfrm>
          <a:prstGeom prst="rect">
            <a:avLst/>
          </a:prstGeom>
          <a:noFill/>
          <a:ln>
            <a:noFill/>
          </a:ln>
        </p:spPr>
      </p:pic>
      <p:sp>
        <p:nvSpPr>
          <p:cNvPr id="180" name="Google Shape;180;p23"/>
          <p:cNvSpPr/>
          <p:nvPr/>
        </p:nvSpPr>
        <p:spPr>
          <a:xfrm>
            <a:off x="8114922" y="3066150"/>
            <a:ext cx="873300" cy="813600"/>
          </a:xfrm>
          <a:prstGeom prst="rect">
            <a:avLst/>
          </a:prstGeom>
          <a:solidFill>
            <a:srgbClr val="1155CC"/>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3"/>
          <p:cNvPicPr preferRelativeResize="0"/>
          <p:nvPr/>
        </p:nvPicPr>
        <p:blipFill>
          <a:blip r:embed="rId5">
            <a:alphaModFix/>
          </a:blip>
          <a:stretch>
            <a:fillRect/>
          </a:stretch>
        </p:blipFill>
        <p:spPr>
          <a:xfrm flipH="1">
            <a:off x="8205557" y="3110280"/>
            <a:ext cx="692031" cy="747219"/>
          </a:xfrm>
          <a:prstGeom prst="rect">
            <a:avLst/>
          </a:prstGeom>
          <a:noFill/>
          <a:ln>
            <a:noFill/>
          </a:ln>
        </p:spPr>
      </p:pic>
      <p:sp>
        <p:nvSpPr>
          <p:cNvPr id="182" name="Google Shape;182;p23"/>
          <p:cNvSpPr txBox="1"/>
          <p:nvPr>
            <p:ph idx="1" type="body"/>
          </p:nvPr>
        </p:nvSpPr>
        <p:spPr>
          <a:xfrm>
            <a:off x="155825" y="3066150"/>
            <a:ext cx="7953300" cy="813600"/>
          </a:xfrm>
          <a:prstGeom prst="rect">
            <a:avLst/>
          </a:prstGeom>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it" sz="1400">
                <a:solidFill>
                  <a:srgbClr val="1155CC"/>
                </a:solidFill>
                <a:latin typeface="Playfair Display"/>
                <a:ea typeface="Playfair Display"/>
                <a:cs typeface="Playfair Display"/>
                <a:sym typeface="Playfair Display"/>
              </a:rPr>
              <a:t>The worker</a:t>
            </a:r>
            <a:endParaRPr b="1" sz="1400">
              <a:solidFill>
                <a:srgbClr val="1155CC"/>
              </a:solidFill>
              <a:latin typeface="Playfair Display"/>
              <a:ea typeface="Playfair Display"/>
              <a:cs typeface="Playfair Display"/>
              <a:sym typeface="Playfair Display"/>
            </a:endParaRPr>
          </a:p>
          <a:p>
            <a:pPr indent="0" lvl="0" marL="0" rtl="0" algn="just">
              <a:spcBef>
                <a:spcPts val="0"/>
              </a:spcBef>
              <a:spcAft>
                <a:spcPts val="0"/>
              </a:spcAft>
              <a:buNone/>
            </a:pPr>
            <a:r>
              <a:rPr lang="it" sz="1100">
                <a:latin typeface="Playfair Display"/>
                <a:ea typeface="Playfair Display"/>
                <a:cs typeface="Playfair Display"/>
                <a:sym typeface="Playfair Display"/>
              </a:rPr>
              <a:t>A woman on her way from work decides to try out the application, having her attention drawn by the recreational aspect of the application in order to pass some time...</a:t>
            </a:r>
            <a:endParaRPr>
              <a:latin typeface="Playfair Display"/>
              <a:ea typeface="Playfair Display"/>
              <a:cs typeface="Playfair Display"/>
              <a:sym typeface="Playfair Display"/>
            </a:endParaRPr>
          </a:p>
        </p:txBody>
      </p:sp>
      <p:sp>
        <p:nvSpPr>
          <p:cNvPr id="183" name="Google Shape;183;p23"/>
          <p:cNvSpPr/>
          <p:nvPr/>
        </p:nvSpPr>
        <p:spPr>
          <a:xfrm>
            <a:off x="158700" y="3976200"/>
            <a:ext cx="873300" cy="813600"/>
          </a:xfrm>
          <a:prstGeom prst="rect">
            <a:avLst/>
          </a:prstGeom>
          <a:solidFill>
            <a:srgbClr val="D9EAD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ph idx="1" type="body"/>
          </p:nvPr>
        </p:nvSpPr>
        <p:spPr>
          <a:xfrm>
            <a:off x="1032000" y="3976213"/>
            <a:ext cx="7953300" cy="813600"/>
          </a:xfrm>
          <a:prstGeom prst="rect">
            <a:avLst/>
          </a:prstGeom>
          <a:ln cap="flat" cmpd="sng" w="9525">
            <a:solidFill>
              <a:srgbClr val="B6D7A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it" sz="1400">
                <a:solidFill>
                  <a:srgbClr val="B6D7A8"/>
                </a:solidFill>
                <a:latin typeface="Playfair Display"/>
                <a:ea typeface="Playfair Display"/>
                <a:cs typeface="Playfair Display"/>
                <a:sym typeface="Playfair Display"/>
              </a:rPr>
              <a:t>The couple</a:t>
            </a:r>
            <a:endParaRPr b="1" sz="1400">
              <a:solidFill>
                <a:srgbClr val="B6D7A8"/>
              </a:solidFill>
              <a:latin typeface="Playfair Display"/>
              <a:ea typeface="Playfair Display"/>
              <a:cs typeface="Playfair Display"/>
              <a:sym typeface="Playfair Display"/>
            </a:endParaRPr>
          </a:p>
          <a:p>
            <a:pPr indent="0" lvl="0" marL="0" rtl="0" algn="just">
              <a:spcBef>
                <a:spcPts val="0"/>
              </a:spcBef>
              <a:spcAft>
                <a:spcPts val="0"/>
              </a:spcAft>
              <a:buNone/>
            </a:pPr>
            <a:r>
              <a:rPr lang="it" sz="1100">
                <a:latin typeface="Playfair Display"/>
                <a:ea typeface="Playfair Display"/>
                <a:cs typeface="Playfair Display"/>
                <a:sym typeface="Playfair Display"/>
              </a:rPr>
              <a:t>A young couple is organising a barbecue next to the house’s pool. Their focus is on healthy and tasty products that both adults and kids may like...</a:t>
            </a:r>
            <a:endParaRPr>
              <a:latin typeface="Playfair Display"/>
              <a:ea typeface="Playfair Display"/>
              <a:cs typeface="Playfair Display"/>
              <a:sym typeface="Playfair Display"/>
            </a:endParaRPr>
          </a:p>
        </p:txBody>
      </p:sp>
      <p:pic>
        <p:nvPicPr>
          <p:cNvPr id="185" name="Google Shape;185;p23"/>
          <p:cNvPicPr preferRelativeResize="0"/>
          <p:nvPr/>
        </p:nvPicPr>
        <p:blipFill>
          <a:blip r:embed="rId6">
            <a:alphaModFix/>
          </a:blip>
          <a:stretch>
            <a:fillRect/>
          </a:stretch>
        </p:blipFill>
        <p:spPr>
          <a:xfrm>
            <a:off x="249327" y="4020352"/>
            <a:ext cx="692029" cy="725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ph idx="1" type="body"/>
          </p:nvPr>
        </p:nvSpPr>
        <p:spPr>
          <a:xfrm>
            <a:off x="311700" y="1375525"/>
            <a:ext cx="4260300" cy="3320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it" sz="1400">
                <a:solidFill>
                  <a:schemeClr val="dk1"/>
                </a:solidFill>
                <a:latin typeface="Playfair Display"/>
                <a:ea typeface="Playfair Display"/>
                <a:cs typeface="Playfair Display"/>
                <a:sym typeface="Playfair Display"/>
              </a:rPr>
              <a:t>The pub</a:t>
            </a:r>
            <a:endParaRPr sz="1200">
              <a:solidFill>
                <a:schemeClr val="dk1"/>
              </a:solidFill>
              <a:latin typeface="Playfair Display"/>
              <a:ea typeface="Playfair Display"/>
              <a:cs typeface="Playfair Display"/>
              <a:sym typeface="Playfair Display"/>
            </a:endParaRPr>
          </a:p>
          <a:p>
            <a:pPr indent="0" lvl="0" marL="0" rtl="0" algn="just">
              <a:spcBef>
                <a:spcPts val="0"/>
              </a:spcBef>
              <a:spcAft>
                <a:spcPts val="0"/>
              </a:spcAft>
              <a:buNone/>
            </a:pPr>
            <a:r>
              <a:rPr lang="it" sz="1200">
                <a:latin typeface="Playfair Display"/>
                <a:ea typeface="Playfair Display"/>
                <a:cs typeface="Playfair Display"/>
                <a:sym typeface="Playfair Display"/>
              </a:rPr>
              <a:t>A local businessman owns a bar, which is famous for its happy hour among young people of the city. Additionally, there is also a waitress working in the shop. While leading the small activity, the owner and the waitress are really busy. They thought about creating their own sauce, but they have no time to prepare it for the everyday happy hour. Surfing on the Internet, the waitress found “Pimp my Heinz” and especially liked the possibility to customize package and label of the sauce. She told about her idea to her boss: a personalised sauce in terms of flavour, package and label may give to their business an extra touch. The owner is very pleased about the idea, also considering that Heinz is a trustworthy, worldwide company focused on product quality.</a:t>
            </a:r>
            <a:endParaRPr sz="1200">
              <a:latin typeface="Playfair Display"/>
              <a:ea typeface="Playfair Display"/>
              <a:cs typeface="Playfair Display"/>
              <a:sym typeface="Playfair Display"/>
            </a:endParaRPr>
          </a:p>
        </p:txBody>
      </p:sp>
      <p:sp>
        <p:nvSpPr>
          <p:cNvPr id="192" name="Google Shape;192;p24"/>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txBox="1"/>
          <p:nvPr>
            <p:ph type="title"/>
          </p:nvPr>
        </p:nvSpPr>
        <p:spPr>
          <a:xfrm>
            <a:off x="311700" y="162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Scenarios (2)</a:t>
            </a:r>
            <a:endParaRPr>
              <a:solidFill>
                <a:srgbClr val="FFFFFF"/>
              </a:solidFill>
            </a:endParaRPr>
          </a:p>
        </p:txBody>
      </p:sp>
      <p:pic>
        <p:nvPicPr>
          <p:cNvPr id="194" name="Google Shape;194;p24"/>
          <p:cNvPicPr preferRelativeResize="0"/>
          <p:nvPr/>
        </p:nvPicPr>
        <p:blipFill>
          <a:blip r:embed="rId3">
            <a:alphaModFix/>
          </a:blip>
          <a:stretch>
            <a:fillRect/>
          </a:stretch>
        </p:blipFill>
        <p:spPr>
          <a:xfrm>
            <a:off x="5116075" y="1215225"/>
            <a:ext cx="3653475" cy="365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p:nvPr/>
        </p:nvSpPr>
        <p:spPr>
          <a:xfrm>
            <a:off x="2162400" y="1097175"/>
            <a:ext cx="4819200" cy="38415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txBox="1"/>
          <p:nvPr>
            <p:ph type="title"/>
          </p:nvPr>
        </p:nvSpPr>
        <p:spPr>
          <a:xfrm>
            <a:off x="311700" y="162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Personas</a:t>
            </a:r>
            <a:endParaRPr>
              <a:solidFill>
                <a:srgbClr val="FFFFFF"/>
              </a:solidFill>
            </a:endParaRPr>
          </a:p>
        </p:txBody>
      </p:sp>
      <p:pic>
        <p:nvPicPr>
          <p:cNvPr id="202" name="Google Shape;202;p25"/>
          <p:cNvPicPr preferRelativeResize="0"/>
          <p:nvPr/>
        </p:nvPicPr>
        <p:blipFill>
          <a:blip r:embed="rId3">
            <a:alphaModFix/>
          </a:blip>
          <a:stretch>
            <a:fillRect/>
          </a:stretch>
        </p:blipFill>
        <p:spPr>
          <a:xfrm>
            <a:off x="2171059" y="1097175"/>
            <a:ext cx="4801876" cy="3841501"/>
          </a:xfrm>
          <a:prstGeom prst="rect">
            <a:avLst/>
          </a:prstGeom>
          <a:noFill/>
          <a:ln>
            <a:noFill/>
          </a:ln>
        </p:spPr>
      </p:pic>
      <p:pic>
        <p:nvPicPr>
          <p:cNvPr id="203" name="Google Shape;203;p25"/>
          <p:cNvPicPr preferRelativeResize="0"/>
          <p:nvPr/>
        </p:nvPicPr>
        <p:blipFill>
          <a:blip r:embed="rId4">
            <a:alphaModFix/>
          </a:blip>
          <a:stretch>
            <a:fillRect/>
          </a:stretch>
        </p:blipFill>
        <p:spPr>
          <a:xfrm>
            <a:off x="2171047" y="1097175"/>
            <a:ext cx="4801876" cy="3841501"/>
          </a:xfrm>
          <a:prstGeom prst="rect">
            <a:avLst/>
          </a:prstGeom>
          <a:noFill/>
          <a:ln>
            <a:noFill/>
          </a:ln>
        </p:spPr>
      </p:pic>
      <p:pic>
        <p:nvPicPr>
          <p:cNvPr id="204" name="Google Shape;204;p25"/>
          <p:cNvPicPr preferRelativeResize="0"/>
          <p:nvPr/>
        </p:nvPicPr>
        <p:blipFill>
          <a:blip r:embed="rId5">
            <a:alphaModFix/>
          </a:blip>
          <a:stretch>
            <a:fillRect/>
          </a:stretch>
        </p:blipFill>
        <p:spPr>
          <a:xfrm>
            <a:off x="2171059" y="1097175"/>
            <a:ext cx="4801876" cy="3841501"/>
          </a:xfrm>
          <a:prstGeom prst="rect">
            <a:avLst/>
          </a:prstGeom>
          <a:noFill/>
          <a:ln>
            <a:noFill/>
          </a:ln>
        </p:spPr>
      </p:pic>
      <p:pic>
        <p:nvPicPr>
          <p:cNvPr id="205" name="Google Shape;205;p25"/>
          <p:cNvPicPr preferRelativeResize="0"/>
          <p:nvPr/>
        </p:nvPicPr>
        <p:blipFill>
          <a:blip r:embed="rId6">
            <a:alphaModFix/>
          </a:blip>
          <a:stretch>
            <a:fillRect/>
          </a:stretch>
        </p:blipFill>
        <p:spPr>
          <a:xfrm>
            <a:off x="2171047" y="1097175"/>
            <a:ext cx="4801876" cy="3841501"/>
          </a:xfrm>
          <a:prstGeom prst="rect">
            <a:avLst/>
          </a:prstGeom>
          <a:noFill/>
          <a:ln>
            <a:noFill/>
          </a:ln>
        </p:spPr>
      </p:pic>
      <p:pic>
        <p:nvPicPr>
          <p:cNvPr id="206" name="Google Shape;206;p25"/>
          <p:cNvPicPr preferRelativeResize="0"/>
          <p:nvPr/>
        </p:nvPicPr>
        <p:blipFill>
          <a:blip r:embed="rId7">
            <a:alphaModFix/>
          </a:blip>
          <a:stretch>
            <a:fillRect/>
          </a:stretch>
        </p:blipFill>
        <p:spPr>
          <a:xfrm>
            <a:off x="2171047" y="1097175"/>
            <a:ext cx="4801876" cy="3841501"/>
          </a:xfrm>
          <a:prstGeom prst="rect">
            <a:avLst/>
          </a:prstGeom>
          <a:noFill/>
          <a:ln>
            <a:noFill/>
          </a:ln>
        </p:spPr>
      </p:pic>
      <p:pic>
        <p:nvPicPr>
          <p:cNvPr id="207" name="Google Shape;207;p25"/>
          <p:cNvPicPr preferRelativeResize="0"/>
          <p:nvPr/>
        </p:nvPicPr>
        <p:blipFill>
          <a:blip r:embed="rId8">
            <a:alphaModFix/>
          </a:blip>
          <a:stretch>
            <a:fillRect/>
          </a:stretch>
        </p:blipFill>
        <p:spPr>
          <a:xfrm>
            <a:off x="2171047" y="1097175"/>
            <a:ext cx="4801876" cy="3841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p:nvPr/>
        </p:nvSpPr>
        <p:spPr>
          <a:xfrm>
            <a:off x="4495800" y="0"/>
            <a:ext cx="4648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txBox="1"/>
          <p:nvPr>
            <p:ph type="title"/>
          </p:nvPr>
        </p:nvSpPr>
        <p:spPr>
          <a:xfrm>
            <a:off x="5482950" y="1969050"/>
            <a:ext cx="2673900" cy="12054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FFFFFF"/>
                </a:solidFill>
              </a:rPr>
              <a:t>Design Proposal</a:t>
            </a:r>
            <a:endParaRPr>
              <a:solidFill>
                <a:srgbClr val="FFFFFF"/>
              </a:solidFill>
            </a:endParaRPr>
          </a:p>
        </p:txBody>
      </p:sp>
      <p:sp>
        <p:nvSpPr>
          <p:cNvPr id="214" name="Google Shape;214;p26"/>
          <p:cNvSpPr txBox="1"/>
          <p:nvPr>
            <p:ph idx="1" type="body"/>
          </p:nvPr>
        </p:nvSpPr>
        <p:spPr>
          <a:xfrm>
            <a:off x="283900" y="418050"/>
            <a:ext cx="3954300" cy="4307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it">
                <a:latin typeface="Playfair Display"/>
                <a:ea typeface="Playfair Display"/>
                <a:cs typeface="Playfair Display"/>
                <a:sym typeface="Playfair Display"/>
              </a:rPr>
              <a:t>Designing an Extreme Customization service is a long and complex process. It starts by drafting an </a:t>
            </a:r>
            <a:r>
              <a:rPr lang="it" sz="2400">
                <a:solidFill>
                  <a:schemeClr val="dk1"/>
                </a:solidFill>
                <a:latin typeface="Pacifico"/>
                <a:ea typeface="Pacifico"/>
                <a:cs typeface="Pacifico"/>
                <a:sym typeface="Pacifico"/>
              </a:rPr>
              <a:t>Information Architecture</a:t>
            </a:r>
            <a:r>
              <a:rPr lang="it">
                <a:latin typeface="Playfair Display"/>
                <a:ea typeface="Playfair Display"/>
                <a:cs typeface="Playfair Display"/>
                <a:sym typeface="Playfair Display"/>
              </a:rPr>
              <a:t> and representing it through a </a:t>
            </a:r>
            <a:r>
              <a:rPr lang="it" sz="2400">
                <a:solidFill>
                  <a:schemeClr val="dk1"/>
                </a:solidFill>
                <a:latin typeface="Pacifico"/>
                <a:ea typeface="Pacifico"/>
                <a:cs typeface="Pacifico"/>
                <a:sym typeface="Pacifico"/>
              </a:rPr>
              <a:t>Blueprint</a:t>
            </a:r>
            <a:r>
              <a:rPr lang="it">
                <a:latin typeface="Playfair Display"/>
                <a:ea typeface="Playfair Display"/>
                <a:cs typeface="Playfair Display"/>
                <a:sym typeface="Playfair Display"/>
              </a:rPr>
              <a:t>. Then, the paradigm known as </a:t>
            </a:r>
            <a:r>
              <a:rPr lang="it" sz="2400">
                <a:solidFill>
                  <a:schemeClr val="dk1"/>
                </a:solidFill>
                <a:latin typeface="Pacifico"/>
                <a:ea typeface="Pacifico"/>
                <a:cs typeface="Pacifico"/>
                <a:sym typeface="Pacifico"/>
              </a:rPr>
              <a:t>CAO=S model </a:t>
            </a:r>
            <a:r>
              <a:rPr lang="it">
                <a:latin typeface="Playfair Display"/>
                <a:ea typeface="Playfair Display"/>
                <a:cs typeface="Playfair Display"/>
                <a:sym typeface="Playfair Display"/>
              </a:rPr>
              <a:t>is applied, before the development of the system’s </a:t>
            </a:r>
            <a:r>
              <a:rPr lang="it" sz="2400">
                <a:solidFill>
                  <a:schemeClr val="dk1"/>
                </a:solidFill>
                <a:latin typeface="Pacifico"/>
                <a:ea typeface="Pacifico"/>
                <a:cs typeface="Pacifico"/>
                <a:sym typeface="Pacifico"/>
              </a:rPr>
              <a:t>Interaction Design</a:t>
            </a:r>
            <a:r>
              <a:rPr lang="it">
                <a:latin typeface="Playfair Display"/>
                <a:ea typeface="Playfair Display"/>
                <a:cs typeface="Playfair Display"/>
                <a:sym typeface="Playfair Display"/>
              </a:rPr>
              <a:t>, represented through a series of </a:t>
            </a:r>
            <a:r>
              <a:rPr lang="it" sz="2400">
                <a:solidFill>
                  <a:schemeClr val="dk1"/>
                </a:solidFill>
                <a:latin typeface="Pacifico"/>
                <a:ea typeface="Pacifico"/>
                <a:cs typeface="Pacifico"/>
                <a:sym typeface="Pacifico"/>
              </a:rPr>
              <a:t>Wireframes</a:t>
            </a:r>
            <a:r>
              <a:rPr lang="it">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txBox="1"/>
          <p:nvPr>
            <p:ph type="title"/>
          </p:nvPr>
        </p:nvSpPr>
        <p:spPr>
          <a:xfrm>
            <a:off x="311700" y="162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Information Architecture &amp; Blueprint</a:t>
            </a:r>
            <a:endParaRPr>
              <a:solidFill>
                <a:srgbClr val="FFFFFF"/>
              </a:solidFill>
            </a:endParaRPr>
          </a:p>
        </p:txBody>
      </p:sp>
      <p:pic>
        <p:nvPicPr>
          <p:cNvPr id="221" name="Google Shape;221;p27"/>
          <p:cNvPicPr preferRelativeResize="0"/>
          <p:nvPr/>
        </p:nvPicPr>
        <p:blipFill>
          <a:blip r:embed="rId3">
            <a:alphaModFix/>
          </a:blip>
          <a:stretch>
            <a:fillRect/>
          </a:stretch>
        </p:blipFill>
        <p:spPr>
          <a:xfrm>
            <a:off x="6174550" y="1169863"/>
            <a:ext cx="2253400" cy="3762376"/>
          </a:xfrm>
          <a:prstGeom prst="rect">
            <a:avLst/>
          </a:prstGeom>
          <a:noFill/>
          <a:ln>
            <a:noFill/>
          </a:ln>
        </p:spPr>
      </p:pic>
      <p:pic>
        <p:nvPicPr>
          <p:cNvPr id="222" name="Google Shape;222;p27"/>
          <p:cNvPicPr preferRelativeResize="0"/>
          <p:nvPr/>
        </p:nvPicPr>
        <p:blipFill>
          <a:blip r:embed="rId4">
            <a:alphaModFix/>
          </a:blip>
          <a:stretch>
            <a:fillRect/>
          </a:stretch>
        </p:blipFill>
        <p:spPr>
          <a:xfrm>
            <a:off x="914400" y="1130300"/>
            <a:ext cx="4022554" cy="3841499"/>
          </a:xfrm>
          <a:prstGeom prst="rect">
            <a:avLst/>
          </a:prstGeom>
          <a:noFill/>
          <a:ln>
            <a:noFill/>
          </a:ln>
        </p:spPr>
      </p:pic>
      <p:sp>
        <p:nvSpPr>
          <p:cNvPr id="223" name="Google Shape;223;p27"/>
          <p:cNvSpPr txBox="1"/>
          <p:nvPr/>
        </p:nvSpPr>
        <p:spPr>
          <a:xfrm>
            <a:off x="6010575" y="1169875"/>
            <a:ext cx="2417400" cy="37623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2"/>
              </a:buClr>
              <a:buSzPts val="1800"/>
              <a:buFont typeface="Playfair Display"/>
              <a:buChar char="●"/>
            </a:pPr>
            <a:r>
              <a:rPr lang="it" sz="1800">
                <a:solidFill>
                  <a:schemeClr val="dk2"/>
                </a:solidFill>
                <a:latin typeface="Playfair Display"/>
                <a:ea typeface="Playfair Display"/>
                <a:cs typeface="Playfair Display"/>
                <a:sym typeface="Playfair Display"/>
              </a:rPr>
              <a:t>top-down approach</a:t>
            </a:r>
            <a:endParaRPr sz="1800">
              <a:solidFill>
                <a:schemeClr val="dk2"/>
              </a:solidFill>
              <a:latin typeface="Playfair Display"/>
              <a:ea typeface="Playfair Display"/>
              <a:cs typeface="Playfair Display"/>
              <a:sym typeface="Playfair Display"/>
            </a:endParaRPr>
          </a:p>
          <a:p>
            <a:pPr indent="0" lvl="0" marL="457200" rtl="0" algn="l">
              <a:lnSpc>
                <a:spcPct val="100000"/>
              </a:lnSpc>
              <a:spcBef>
                <a:spcPts val="0"/>
              </a:spcBef>
              <a:spcAft>
                <a:spcPts val="0"/>
              </a:spcAft>
              <a:buNone/>
            </a:pPr>
            <a:r>
              <a:t/>
            </a:r>
            <a:endParaRPr sz="1800">
              <a:solidFill>
                <a:schemeClr val="dk2"/>
              </a:solidFill>
              <a:latin typeface="Playfair Display"/>
              <a:ea typeface="Playfair Display"/>
              <a:cs typeface="Playfair Display"/>
              <a:sym typeface="Playfair Display"/>
            </a:endParaRPr>
          </a:p>
          <a:p>
            <a:pPr indent="-342900" lvl="0" marL="457200" rtl="0" algn="l">
              <a:lnSpc>
                <a:spcPct val="100000"/>
              </a:lnSpc>
              <a:spcBef>
                <a:spcPts val="0"/>
              </a:spcBef>
              <a:spcAft>
                <a:spcPts val="0"/>
              </a:spcAft>
              <a:buClr>
                <a:schemeClr val="dk2"/>
              </a:buClr>
              <a:buSzPts val="1800"/>
              <a:buFont typeface="Playfair Display"/>
              <a:buChar char="●"/>
            </a:pPr>
            <a:r>
              <a:rPr lang="it" sz="1800">
                <a:solidFill>
                  <a:schemeClr val="dk2"/>
                </a:solidFill>
                <a:latin typeface="Playfair Display"/>
                <a:ea typeface="Playfair Display"/>
                <a:cs typeface="Playfair Display"/>
                <a:sym typeface="Playfair Display"/>
              </a:rPr>
              <a:t>participatory process</a:t>
            </a:r>
            <a:endParaRPr sz="1800">
              <a:solidFill>
                <a:schemeClr val="dk2"/>
              </a:solidFill>
              <a:latin typeface="Playfair Display"/>
              <a:ea typeface="Playfair Display"/>
              <a:cs typeface="Playfair Display"/>
              <a:sym typeface="Playfair Display"/>
            </a:endParaRPr>
          </a:p>
          <a:p>
            <a:pPr indent="0" lvl="0" marL="457200" rtl="0" algn="l">
              <a:lnSpc>
                <a:spcPct val="100000"/>
              </a:lnSpc>
              <a:spcBef>
                <a:spcPts val="0"/>
              </a:spcBef>
              <a:spcAft>
                <a:spcPts val="0"/>
              </a:spcAft>
              <a:buNone/>
            </a:pPr>
            <a:r>
              <a:t/>
            </a:r>
            <a:endParaRPr sz="1800">
              <a:solidFill>
                <a:schemeClr val="dk2"/>
              </a:solidFill>
              <a:latin typeface="Playfair Display"/>
              <a:ea typeface="Playfair Display"/>
              <a:cs typeface="Playfair Display"/>
              <a:sym typeface="Playfair Display"/>
            </a:endParaRPr>
          </a:p>
          <a:p>
            <a:pPr indent="-342900" lvl="0" marL="457200" rtl="0" algn="l">
              <a:lnSpc>
                <a:spcPct val="100000"/>
              </a:lnSpc>
              <a:spcBef>
                <a:spcPts val="0"/>
              </a:spcBef>
              <a:spcAft>
                <a:spcPts val="0"/>
              </a:spcAft>
              <a:buClr>
                <a:schemeClr val="dk2"/>
              </a:buClr>
              <a:buSzPts val="1800"/>
              <a:buFont typeface="Playfair Display"/>
              <a:buChar char="●"/>
            </a:pPr>
            <a:r>
              <a:rPr lang="it" sz="1800">
                <a:solidFill>
                  <a:schemeClr val="dk2"/>
                </a:solidFill>
                <a:latin typeface="Playfair Display"/>
                <a:ea typeface="Playfair Display"/>
                <a:cs typeface="Playfair Display"/>
                <a:sym typeface="Playfair Display"/>
              </a:rPr>
              <a:t>Customization module is the core of the system and its most complex part</a:t>
            </a:r>
            <a:endParaRPr sz="1800">
              <a:solidFill>
                <a:schemeClr val="dk2"/>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txBox="1"/>
          <p:nvPr>
            <p:ph type="title"/>
          </p:nvPr>
        </p:nvSpPr>
        <p:spPr>
          <a:xfrm>
            <a:off x="311700" y="162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Information Architecture &amp; Blueprint (2)</a:t>
            </a:r>
            <a:endParaRPr>
              <a:solidFill>
                <a:srgbClr val="FFFFFF"/>
              </a:solidFill>
            </a:endParaRPr>
          </a:p>
        </p:txBody>
      </p:sp>
      <p:pic>
        <p:nvPicPr>
          <p:cNvPr id="230" name="Google Shape;230;p28"/>
          <p:cNvPicPr preferRelativeResize="0"/>
          <p:nvPr/>
        </p:nvPicPr>
        <p:blipFill>
          <a:blip r:embed="rId3">
            <a:alphaModFix/>
          </a:blip>
          <a:stretch>
            <a:fillRect/>
          </a:stretch>
        </p:blipFill>
        <p:spPr>
          <a:xfrm>
            <a:off x="728650" y="1160300"/>
            <a:ext cx="4362450" cy="3714750"/>
          </a:xfrm>
          <a:prstGeom prst="rect">
            <a:avLst/>
          </a:prstGeom>
          <a:noFill/>
          <a:ln>
            <a:noFill/>
          </a:ln>
        </p:spPr>
      </p:pic>
      <p:sp>
        <p:nvSpPr>
          <p:cNvPr id="231" name="Google Shape;231;p28"/>
          <p:cNvSpPr txBox="1"/>
          <p:nvPr/>
        </p:nvSpPr>
        <p:spPr>
          <a:xfrm>
            <a:off x="5786725" y="1254725"/>
            <a:ext cx="3045600" cy="15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latin typeface="Playfair Display"/>
                <a:ea typeface="Playfair Display"/>
                <a:cs typeface="Playfair Display"/>
                <a:sym typeface="Playfair Display"/>
              </a:rPr>
              <a:t>The </a:t>
            </a:r>
            <a:r>
              <a:rPr b="1" lang="it" sz="1800">
                <a:latin typeface="Playfair Display"/>
                <a:ea typeface="Playfair Display"/>
                <a:cs typeface="Playfair Display"/>
                <a:sym typeface="Playfair Display"/>
              </a:rPr>
              <a:t>black arrows</a:t>
            </a:r>
            <a:r>
              <a:rPr lang="it" sz="1800">
                <a:solidFill>
                  <a:schemeClr val="dk2"/>
                </a:solidFill>
                <a:latin typeface="Playfair Display"/>
                <a:ea typeface="Playfair Display"/>
                <a:cs typeface="Playfair Display"/>
                <a:sym typeface="Playfair Display"/>
              </a:rPr>
              <a:t> indicate the possible interactions between sub-modules </a:t>
            </a:r>
            <a:r>
              <a:rPr lang="it" sz="1800" u="sng">
                <a:solidFill>
                  <a:schemeClr val="dk2"/>
                </a:solidFill>
                <a:latin typeface="Playfair Display"/>
                <a:ea typeface="Playfair Display"/>
                <a:cs typeface="Playfair Display"/>
                <a:sym typeface="Playfair Display"/>
              </a:rPr>
              <a:t>before the pilot test</a:t>
            </a:r>
            <a:r>
              <a:rPr lang="it" sz="1800">
                <a:solidFill>
                  <a:schemeClr val="dk2"/>
                </a:solidFill>
                <a:latin typeface="Playfair Display"/>
                <a:ea typeface="Playfair Display"/>
                <a:cs typeface="Playfair Display"/>
                <a:sym typeface="Playfair Display"/>
              </a:rPr>
              <a:t> done in Section 5.</a:t>
            </a:r>
            <a:endParaRPr sz="1800">
              <a:solidFill>
                <a:schemeClr val="dk2"/>
              </a:solidFill>
              <a:latin typeface="Playfair Display"/>
              <a:ea typeface="Playfair Display"/>
              <a:cs typeface="Playfair Display"/>
              <a:sym typeface="Playfair Display"/>
            </a:endParaRPr>
          </a:p>
        </p:txBody>
      </p:sp>
      <p:sp>
        <p:nvSpPr>
          <p:cNvPr id="232" name="Google Shape;232;p28"/>
          <p:cNvSpPr txBox="1"/>
          <p:nvPr/>
        </p:nvSpPr>
        <p:spPr>
          <a:xfrm>
            <a:off x="5786725" y="3087550"/>
            <a:ext cx="3045600" cy="15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latin typeface="Playfair Display"/>
                <a:ea typeface="Playfair Display"/>
                <a:cs typeface="Playfair Display"/>
                <a:sym typeface="Playfair Display"/>
              </a:rPr>
              <a:t>The </a:t>
            </a:r>
            <a:r>
              <a:rPr b="1" lang="it" sz="1800">
                <a:solidFill>
                  <a:srgbClr val="FF0000"/>
                </a:solidFill>
                <a:latin typeface="Playfair Display"/>
                <a:ea typeface="Playfair Display"/>
                <a:cs typeface="Playfair Display"/>
                <a:sym typeface="Playfair Display"/>
              </a:rPr>
              <a:t>red </a:t>
            </a:r>
            <a:r>
              <a:rPr b="1" lang="it" sz="1800">
                <a:solidFill>
                  <a:srgbClr val="FF0000"/>
                </a:solidFill>
                <a:latin typeface="Playfair Display"/>
                <a:ea typeface="Playfair Display"/>
                <a:cs typeface="Playfair Display"/>
                <a:sym typeface="Playfair Display"/>
              </a:rPr>
              <a:t>arrows</a:t>
            </a:r>
            <a:r>
              <a:rPr lang="it" sz="1800">
                <a:solidFill>
                  <a:schemeClr val="dk2"/>
                </a:solidFill>
                <a:latin typeface="Playfair Display"/>
                <a:ea typeface="Playfair Display"/>
                <a:cs typeface="Playfair Display"/>
                <a:sym typeface="Playfair Display"/>
              </a:rPr>
              <a:t> indicate the other additional interactions between sub-modules </a:t>
            </a:r>
            <a:r>
              <a:rPr lang="it" sz="1800" u="sng">
                <a:solidFill>
                  <a:schemeClr val="dk2"/>
                </a:solidFill>
                <a:latin typeface="Playfair Display"/>
                <a:ea typeface="Playfair Display"/>
                <a:cs typeface="Playfair Display"/>
                <a:sym typeface="Playfair Display"/>
              </a:rPr>
              <a:t>after </a:t>
            </a:r>
            <a:r>
              <a:rPr lang="it" sz="1800" u="sng">
                <a:solidFill>
                  <a:schemeClr val="dk2"/>
                </a:solidFill>
                <a:latin typeface="Playfair Display"/>
                <a:ea typeface="Playfair Display"/>
                <a:cs typeface="Playfair Display"/>
                <a:sym typeface="Playfair Display"/>
              </a:rPr>
              <a:t>the pilot test</a:t>
            </a:r>
            <a:r>
              <a:rPr lang="it" sz="1800">
                <a:solidFill>
                  <a:schemeClr val="dk2"/>
                </a:solidFill>
                <a:latin typeface="Playfair Display"/>
                <a:ea typeface="Playfair Display"/>
                <a:cs typeface="Playfair Display"/>
                <a:sym typeface="Playfair Display"/>
              </a:rPr>
              <a:t> done in Section 5.</a:t>
            </a:r>
            <a:endParaRPr sz="1800">
              <a:solidFill>
                <a:schemeClr val="dk2"/>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txBox="1"/>
          <p:nvPr>
            <p:ph type="title"/>
          </p:nvPr>
        </p:nvSpPr>
        <p:spPr>
          <a:xfrm>
            <a:off x="311700" y="162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Interaction Design &amp; Wireframes</a:t>
            </a:r>
            <a:endParaRPr>
              <a:solidFill>
                <a:srgbClr val="FFFFFF"/>
              </a:solidFill>
            </a:endParaRPr>
          </a:p>
        </p:txBody>
      </p:sp>
      <p:pic>
        <p:nvPicPr>
          <p:cNvPr id="239" name="Google Shape;239;p29"/>
          <p:cNvPicPr preferRelativeResize="0"/>
          <p:nvPr/>
        </p:nvPicPr>
        <p:blipFill>
          <a:blip r:embed="rId3">
            <a:alphaModFix/>
          </a:blip>
          <a:stretch>
            <a:fillRect/>
          </a:stretch>
        </p:blipFill>
        <p:spPr>
          <a:xfrm>
            <a:off x="1624013" y="1117450"/>
            <a:ext cx="5895975" cy="3810000"/>
          </a:xfrm>
          <a:prstGeom prst="rect">
            <a:avLst/>
          </a:prstGeom>
          <a:noFill/>
          <a:ln>
            <a:noFill/>
          </a:ln>
        </p:spPr>
      </p:pic>
      <p:pic>
        <p:nvPicPr>
          <p:cNvPr id="240" name="Google Shape;240;p29"/>
          <p:cNvPicPr preferRelativeResize="0"/>
          <p:nvPr/>
        </p:nvPicPr>
        <p:blipFill>
          <a:blip r:embed="rId4">
            <a:alphaModFix/>
          </a:blip>
          <a:stretch>
            <a:fillRect/>
          </a:stretch>
        </p:blipFill>
        <p:spPr>
          <a:xfrm>
            <a:off x="1624025" y="1117450"/>
            <a:ext cx="5895975" cy="3810000"/>
          </a:xfrm>
          <a:prstGeom prst="rect">
            <a:avLst/>
          </a:prstGeom>
          <a:noFill/>
          <a:ln>
            <a:noFill/>
          </a:ln>
        </p:spPr>
      </p:pic>
      <p:pic>
        <p:nvPicPr>
          <p:cNvPr id="241" name="Google Shape;241;p29"/>
          <p:cNvPicPr preferRelativeResize="0"/>
          <p:nvPr/>
        </p:nvPicPr>
        <p:blipFill>
          <a:blip r:embed="rId5">
            <a:alphaModFix/>
          </a:blip>
          <a:stretch>
            <a:fillRect/>
          </a:stretch>
        </p:blipFill>
        <p:spPr>
          <a:xfrm>
            <a:off x="1628800" y="1117450"/>
            <a:ext cx="5886450" cy="3810000"/>
          </a:xfrm>
          <a:prstGeom prst="rect">
            <a:avLst/>
          </a:prstGeom>
          <a:noFill/>
          <a:ln>
            <a:noFill/>
          </a:ln>
        </p:spPr>
      </p:pic>
      <p:pic>
        <p:nvPicPr>
          <p:cNvPr id="242" name="Google Shape;242;p29"/>
          <p:cNvPicPr preferRelativeResize="0"/>
          <p:nvPr/>
        </p:nvPicPr>
        <p:blipFill>
          <a:blip r:embed="rId6">
            <a:alphaModFix/>
          </a:blip>
          <a:stretch>
            <a:fillRect/>
          </a:stretch>
        </p:blipFill>
        <p:spPr>
          <a:xfrm>
            <a:off x="1628800" y="1117450"/>
            <a:ext cx="5886450" cy="3810000"/>
          </a:xfrm>
          <a:prstGeom prst="rect">
            <a:avLst/>
          </a:prstGeom>
          <a:noFill/>
          <a:ln>
            <a:noFill/>
          </a:ln>
        </p:spPr>
      </p:pic>
      <p:pic>
        <p:nvPicPr>
          <p:cNvPr id="243" name="Google Shape;243;p29"/>
          <p:cNvPicPr preferRelativeResize="0"/>
          <p:nvPr/>
        </p:nvPicPr>
        <p:blipFill>
          <a:blip r:embed="rId7">
            <a:alphaModFix/>
          </a:blip>
          <a:stretch>
            <a:fillRect/>
          </a:stretch>
        </p:blipFill>
        <p:spPr>
          <a:xfrm>
            <a:off x="1628800" y="1117450"/>
            <a:ext cx="5886450" cy="3810000"/>
          </a:xfrm>
          <a:prstGeom prst="rect">
            <a:avLst/>
          </a:prstGeom>
          <a:noFill/>
          <a:ln>
            <a:noFill/>
          </a:ln>
        </p:spPr>
      </p:pic>
      <p:pic>
        <p:nvPicPr>
          <p:cNvPr id="244" name="Google Shape;244;p29"/>
          <p:cNvPicPr preferRelativeResize="0"/>
          <p:nvPr/>
        </p:nvPicPr>
        <p:blipFill>
          <a:blip r:embed="rId8">
            <a:alphaModFix/>
          </a:blip>
          <a:stretch>
            <a:fillRect/>
          </a:stretch>
        </p:blipFill>
        <p:spPr>
          <a:xfrm>
            <a:off x="1628775" y="1117450"/>
            <a:ext cx="5886450" cy="3810000"/>
          </a:xfrm>
          <a:prstGeom prst="rect">
            <a:avLst/>
          </a:prstGeom>
          <a:noFill/>
          <a:ln>
            <a:noFill/>
          </a:ln>
        </p:spPr>
      </p:pic>
      <p:pic>
        <p:nvPicPr>
          <p:cNvPr id="245" name="Google Shape;245;p29"/>
          <p:cNvPicPr preferRelativeResize="0"/>
          <p:nvPr/>
        </p:nvPicPr>
        <p:blipFill>
          <a:blip r:embed="rId9">
            <a:alphaModFix/>
          </a:blip>
          <a:stretch>
            <a:fillRect/>
          </a:stretch>
        </p:blipFill>
        <p:spPr>
          <a:xfrm>
            <a:off x="1628800" y="1117450"/>
            <a:ext cx="5886450" cy="3810000"/>
          </a:xfrm>
          <a:prstGeom prst="rect">
            <a:avLst/>
          </a:prstGeom>
          <a:noFill/>
          <a:ln>
            <a:noFill/>
          </a:ln>
        </p:spPr>
      </p:pic>
      <p:pic>
        <p:nvPicPr>
          <p:cNvPr id="246" name="Google Shape;246;p29"/>
          <p:cNvPicPr preferRelativeResize="0"/>
          <p:nvPr/>
        </p:nvPicPr>
        <p:blipFill>
          <a:blip r:embed="rId10">
            <a:alphaModFix/>
          </a:blip>
          <a:stretch>
            <a:fillRect/>
          </a:stretch>
        </p:blipFill>
        <p:spPr>
          <a:xfrm>
            <a:off x="1624000" y="1117450"/>
            <a:ext cx="5895975" cy="3810000"/>
          </a:xfrm>
          <a:prstGeom prst="rect">
            <a:avLst/>
          </a:prstGeom>
          <a:noFill/>
          <a:ln>
            <a:noFill/>
          </a:ln>
        </p:spPr>
      </p:pic>
      <p:pic>
        <p:nvPicPr>
          <p:cNvPr id="247" name="Google Shape;247;p29"/>
          <p:cNvPicPr preferRelativeResize="0"/>
          <p:nvPr/>
        </p:nvPicPr>
        <p:blipFill>
          <a:blip r:embed="rId11">
            <a:alphaModFix/>
          </a:blip>
          <a:stretch>
            <a:fillRect/>
          </a:stretch>
        </p:blipFill>
        <p:spPr>
          <a:xfrm>
            <a:off x="1624025" y="1117450"/>
            <a:ext cx="5895975" cy="3810000"/>
          </a:xfrm>
          <a:prstGeom prst="rect">
            <a:avLst/>
          </a:prstGeom>
          <a:noFill/>
          <a:ln>
            <a:noFill/>
          </a:ln>
        </p:spPr>
      </p:pic>
      <p:pic>
        <p:nvPicPr>
          <p:cNvPr id="248" name="Google Shape;248;p29"/>
          <p:cNvPicPr preferRelativeResize="0"/>
          <p:nvPr/>
        </p:nvPicPr>
        <p:blipFill>
          <a:blip r:embed="rId12">
            <a:alphaModFix/>
          </a:blip>
          <a:stretch>
            <a:fillRect/>
          </a:stretch>
        </p:blipFill>
        <p:spPr>
          <a:xfrm>
            <a:off x="1628775" y="1117450"/>
            <a:ext cx="5886450" cy="3810000"/>
          </a:xfrm>
          <a:prstGeom prst="rect">
            <a:avLst/>
          </a:prstGeom>
          <a:noFill/>
          <a:ln>
            <a:noFill/>
          </a:ln>
        </p:spPr>
      </p:pic>
      <p:pic>
        <p:nvPicPr>
          <p:cNvPr id="249" name="Google Shape;249;p29"/>
          <p:cNvPicPr preferRelativeResize="0"/>
          <p:nvPr/>
        </p:nvPicPr>
        <p:blipFill>
          <a:blip r:embed="rId13">
            <a:alphaModFix/>
          </a:blip>
          <a:stretch>
            <a:fillRect/>
          </a:stretch>
        </p:blipFill>
        <p:spPr>
          <a:xfrm>
            <a:off x="1624025" y="1117450"/>
            <a:ext cx="5895975" cy="381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p:nvPr/>
        </p:nvSpPr>
        <p:spPr>
          <a:xfrm>
            <a:off x="0" y="0"/>
            <a:ext cx="4648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txBox="1"/>
          <p:nvPr>
            <p:ph type="title"/>
          </p:nvPr>
        </p:nvSpPr>
        <p:spPr>
          <a:xfrm>
            <a:off x="987150" y="1969050"/>
            <a:ext cx="2673900" cy="12054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FFFFFF"/>
                </a:solidFill>
              </a:rPr>
              <a:t>Evaluation of Design</a:t>
            </a:r>
            <a:endParaRPr>
              <a:solidFill>
                <a:srgbClr val="FFFFFF"/>
              </a:solidFill>
            </a:endParaRPr>
          </a:p>
        </p:txBody>
      </p:sp>
      <p:sp>
        <p:nvSpPr>
          <p:cNvPr id="256" name="Google Shape;256;p30"/>
          <p:cNvSpPr txBox="1"/>
          <p:nvPr>
            <p:ph idx="1" type="body"/>
          </p:nvPr>
        </p:nvSpPr>
        <p:spPr>
          <a:xfrm>
            <a:off x="4932100" y="665250"/>
            <a:ext cx="3954300" cy="3813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Playfair Display"/>
                <a:ea typeface="Playfair Display"/>
                <a:cs typeface="Playfair Display"/>
                <a:sym typeface="Playfair Display"/>
              </a:rPr>
              <a:t>Once a coherent prototype has been designed, it is necessary to evaluate its usability. As with the </a:t>
            </a:r>
            <a:r>
              <a:rPr lang="it" sz="2400">
                <a:solidFill>
                  <a:schemeClr val="dk1"/>
                </a:solidFill>
                <a:latin typeface="Pacifico"/>
                <a:ea typeface="Pacifico"/>
                <a:cs typeface="Pacifico"/>
                <a:sym typeface="Pacifico"/>
              </a:rPr>
              <a:t>Assessment of Existing Resources</a:t>
            </a:r>
            <a:r>
              <a:rPr lang="it">
                <a:latin typeface="Playfair Display"/>
                <a:ea typeface="Playfair Display"/>
                <a:cs typeface="Playfair Display"/>
                <a:sym typeface="Playfair Display"/>
              </a:rPr>
              <a:t>, a first evaluation phase has been conducted by the development team; then, at a later time, a second evaluation phase has been conducted by some users with a low-budget user testing to test the system usability.</a:t>
            </a:r>
            <a:endParaRPr>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1"/>
          <p:cNvPicPr preferRelativeResize="0"/>
          <p:nvPr/>
        </p:nvPicPr>
        <p:blipFill>
          <a:blip r:embed="rId3">
            <a:alphaModFix/>
          </a:blip>
          <a:stretch>
            <a:fillRect/>
          </a:stretch>
        </p:blipFill>
        <p:spPr>
          <a:xfrm>
            <a:off x="742575" y="1214725"/>
            <a:ext cx="7963657" cy="3841500"/>
          </a:xfrm>
          <a:prstGeom prst="rect">
            <a:avLst/>
          </a:prstGeom>
          <a:noFill/>
          <a:ln>
            <a:noFill/>
          </a:ln>
        </p:spPr>
      </p:pic>
      <p:sp>
        <p:nvSpPr>
          <p:cNvPr id="262" name="Google Shape;262;p31"/>
          <p:cNvSpPr txBox="1"/>
          <p:nvPr/>
        </p:nvSpPr>
        <p:spPr>
          <a:xfrm>
            <a:off x="2882800" y="1290925"/>
            <a:ext cx="2871900" cy="36255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Go to the platform that allows you to customize the sauce.</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Select the </a:t>
            </a:r>
            <a:r>
              <a:rPr i="1" lang="it" sz="1200">
                <a:solidFill>
                  <a:srgbClr val="FFFFFF"/>
                </a:solidFill>
              </a:rPr>
              <a:t>x</a:t>
            </a:r>
            <a:r>
              <a:rPr lang="it" sz="1200">
                <a:solidFill>
                  <a:srgbClr val="FFFFFF"/>
                </a:solidFill>
              </a:rPr>
              <a:t> mandatory ingredient.</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Select the </a:t>
            </a:r>
            <a:r>
              <a:rPr i="1" lang="it" sz="1200">
                <a:solidFill>
                  <a:srgbClr val="FFFFFF"/>
                </a:solidFill>
              </a:rPr>
              <a:t>y</a:t>
            </a:r>
            <a:r>
              <a:rPr lang="it" sz="1200">
                <a:solidFill>
                  <a:srgbClr val="FFFFFF"/>
                </a:solidFill>
              </a:rPr>
              <a:t> optional ingredient.</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Select the maximum quantity of the </a:t>
            </a:r>
            <a:r>
              <a:rPr i="1" lang="it" sz="1200">
                <a:solidFill>
                  <a:srgbClr val="FFFFFF"/>
                </a:solidFill>
              </a:rPr>
              <a:t>z</a:t>
            </a:r>
            <a:r>
              <a:rPr lang="it" sz="1200">
                <a:solidFill>
                  <a:srgbClr val="FFFFFF"/>
                </a:solidFill>
              </a:rPr>
              <a:t> ingredient.</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Delete the ingredient </a:t>
            </a:r>
            <a:r>
              <a:rPr i="1" lang="it" sz="1200">
                <a:solidFill>
                  <a:srgbClr val="FFFFFF"/>
                </a:solidFill>
              </a:rPr>
              <a:t>a</a:t>
            </a:r>
            <a:r>
              <a:rPr lang="it" sz="1200">
                <a:solidFill>
                  <a:srgbClr val="FFFFFF"/>
                </a:solidFill>
              </a:rPr>
              <a:t> to replace it</a:t>
            </a:r>
            <a:r>
              <a:rPr lang="it" sz="1200">
                <a:solidFill>
                  <a:srgbClr val="FFFFFF"/>
                </a:solidFill>
              </a:rPr>
              <a:t>.</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Select the </a:t>
            </a:r>
            <a:r>
              <a:rPr i="1" lang="it" sz="1200">
                <a:solidFill>
                  <a:srgbClr val="FFFFFF"/>
                </a:solidFill>
              </a:rPr>
              <a:t>b</a:t>
            </a:r>
            <a:r>
              <a:rPr lang="it" sz="1200">
                <a:solidFill>
                  <a:srgbClr val="FFFFFF"/>
                </a:solidFill>
              </a:rPr>
              <a:t> size bottle.</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Select the </a:t>
            </a:r>
            <a:r>
              <a:rPr i="1" lang="it" sz="1200">
                <a:solidFill>
                  <a:srgbClr val="FFFFFF"/>
                </a:solidFill>
              </a:rPr>
              <a:t>c</a:t>
            </a:r>
            <a:r>
              <a:rPr lang="it" sz="1200">
                <a:solidFill>
                  <a:srgbClr val="FFFFFF"/>
                </a:solidFill>
              </a:rPr>
              <a:t> material for the bottle.</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Select the </a:t>
            </a:r>
            <a:r>
              <a:rPr i="1" lang="it" sz="1200">
                <a:solidFill>
                  <a:srgbClr val="FFFFFF"/>
                </a:solidFill>
              </a:rPr>
              <a:t>d</a:t>
            </a:r>
            <a:r>
              <a:rPr lang="it" sz="1200">
                <a:solidFill>
                  <a:srgbClr val="FFFFFF"/>
                </a:solidFill>
              </a:rPr>
              <a:t> template for the label.</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Write the text </a:t>
            </a:r>
            <a:r>
              <a:rPr i="1" lang="it" sz="1200">
                <a:solidFill>
                  <a:srgbClr val="FFFFFF"/>
                </a:solidFill>
              </a:rPr>
              <a:t>e</a:t>
            </a:r>
            <a:r>
              <a:rPr lang="it" sz="1200">
                <a:solidFill>
                  <a:srgbClr val="FFFFFF"/>
                </a:solidFill>
              </a:rPr>
              <a:t> on the bottle.</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Select the </a:t>
            </a:r>
            <a:r>
              <a:rPr i="1" lang="it" sz="1200">
                <a:solidFill>
                  <a:srgbClr val="FFFFFF"/>
                </a:solidFill>
              </a:rPr>
              <a:t>f</a:t>
            </a:r>
            <a:r>
              <a:rPr lang="it" sz="1200">
                <a:solidFill>
                  <a:srgbClr val="FFFFFF"/>
                </a:solidFill>
              </a:rPr>
              <a:t> font for the inserted text.</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it" sz="1200">
                <a:solidFill>
                  <a:srgbClr val="FFFFFF"/>
                </a:solidFill>
              </a:rPr>
              <a:t>Shift from the </a:t>
            </a:r>
            <a:r>
              <a:rPr i="1" lang="it" sz="1200">
                <a:solidFill>
                  <a:srgbClr val="FFFFFF"/>
                </a:solidFill>
              </a:rPr>
              <a:t>g</a:t>
            </a:r>
            <a:r>
              <a:rPr lang="it" sz="1200">
                <a:solidFill>
                  <a:srgbClr val="FFFFFF"/>
                </a:solidFill>
              </a:rPr>
              <a:t> edit section to </a:t>
            </a:r>
            <a:r>
              <a:rPr i="1" lang="it" sz="1200">
                <a:solidFill>
                  <a:srgbClr val="FFFFFF"/>
                </a:solidFill>
              </a:rPr>
              <a:t>h</a:t>
            </a:r>
            <a:r>
              <a:rPr lang="it" sz="1200">
                <a:solidFill>
                  <a:srgbClr val="FFFFFF"/>
                </a:solidFill>
              </a:rPr>
              <a:t> edit section.</a:t>
            </a:r>
            <a:endParaRPr sz="1200">
              <a:solidFill>
                <a:srgbClr val="FFFFFF"/>
              </a:solidFill>
            </a:endParaRPr>
          </a:p>
        </p:txBody>
      </p:sp>
      <p:sp>
        <p:nvSpPr>
          <p:cNvPr id="263" name="Google Shape;263;p31"/>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txBox="1"/>
          <p:nvPr>
            <p:ph type="title"/>
          </p:nvPr>
        </p:nvSpPr>
        <p:spPr>
          <a:xfrm>
            <a:off x="311475" y="163175"/>
            <a:ext cx="84573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Inspection &amp; User Testing: </a:t>
            </a:r>
            <a:r>
              <a:rPr lang="it" u="sng">
                <a:solidFill>
                  <a:srgbClr val="FFFFFF"/>
                </a:solidFill>
              </a:rPr>
              <a:t>Pimp My Heinz</a:t>
            </a:r>
            <a:endParaRPr u="sng">
              <a:solidFill>
                <a:srgbClr val="FFFFFF"/>
              </a:solidFill>
            </a:endParaRPr>
          </a:p>
        </p:txBody>
      </p:sp>
      <p:sp>
        <p:nvSpPr>
          <p:cNvPr id="265" name="Google Shape;265;p31"/>
          <p:cNvSpPr txBox="1"/>
          <p:nvPr/>
        </p:nvSpPr>
        <p:spPr>
          <a:xfrm>
            <a:off x="5663325" y="1290925"/>
            <a:ext cx="2871900" cy="36255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AutoNum type="arabicPeriod"/>
            </a:pPr>
            <a:r>
              <a:rPr lang="it">
                <a:solidFill>
                  <a:srgbClr val="FFFFFF"/>
                </a:solidFill>
              </a:rPr>
              <a:t>Visibility of system status</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Match between system and real world</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User control and freedom</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Consistency and standards</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Error prevention</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Recognition and recall</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Flexibility and efficiency of use</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Aesthetic and minimalist design</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Help users recognize, diagnose and recover from errors</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Help and documentation</a:t>
            </a:r>
            <a:endParaRPr>
              <a:solidFill>
                <a:srgbClr val="FFFFFF"/>
              </a:solidFill>
            </a:endParaRPr>
          </a:p>
          <a:p>
            <a:pPr indent="0" lvl="0" marL="457200" rtl="0" algn="l">
              <a:lnSpc>
                <a:spcPct val="100000"/>
              </a:lnSpc>
              <a:spcBef>
                <a:spcPts val="0"/>
              </a:spcBef>
              <a:spcAft>
                <a:spcPts val="0"/>
              </a:spcAft>
              <a:buNone/>
            </a:pPr>
            <a:r>
              <a:t/>
            </a:r>
            <a:endParaRPr sz="1200">
              <a:solidFill>
                <a:srgbClr val="FFFFFF"/>
              </a:solidFill>
            </a:endParaRPr>
          </a:p>
        </p:txBody>
      </p:sp>
      <p:pic>
        <p:nvPicPr>
          <p:cNvPr id="266" name="Google Shape;266;p31"/>
          <p:cNvPicPr preferRelativeResize="0"/>
          <p:nvPr/>
        </p:nvPicPr>
        <p:blipFill>
          <a:blip r:embed="rId4">
            <a:alphaModFix/>
          </a:blip>
          <a:stretch>
            <a:fillRect/>
          </a:stretch>
        </p:blipFill>
        <p:spPr>
          <a:xfrm>
            <a:off x="0" y="1138525"/>
            <a:ext cx="9144000" cy="3918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2"/>
                                        </p:tgtEl>
                                      </p:cBhvr>
                                    </p:animEffect>
                                    <p:set>
                                      <p:cBhvr>
                                        <p:cTn dur="1" fill="hold">
                                          <p:stCondLst>
                                            <p:cond delay="1000"/>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5"/>
                                        </p:tgtEl>
                                      </p:cBhvr>
                                    </p:animEffect>
                                    <p:set>
                                      <p:cBhvr>
                                        <p:cTn dur="1" fill="hold">
                                          <p:stCondLst>
                                            <p:cond delay="1000"/>
                                          </p:stCondLst>
                                        </p:cTn>
                                        <p:tgtEl>
                                          <p:spTgt spid="2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p:nvPr/>
        </p:nvSpPr>
        <p:spPr>
          <a:xfrm>
            <a:off x="-55500" y="0"/>
            <a:ext cx="4627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920700" y="1970150"/>
            <a:ext cx="2786100" cy="11778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FFFFFF"/>
                </a:solidFill>
              </a:rPr>
              <a:t>Ethnographic Analysis</a:t>
            </a:r>
            <a:endParaRPr>
              <a:solidFill>
                <a:srgbClr val="FFFFFF"/>
              </a:solidFill>
            </a:endParaRPr>
          </a:p>
        </p:txBody>
      </p:sp>
      <p:sp>
        <p:nvSpPr>
          <p:cNvPr id="70" name="Google Shape;70;p14"/>
          <p:cNvSpPr txBox="1"/>
          <p:nvPr>
            <p:ph idx="1" type="body"/>
          </p:nvPr>
        </p:nvSpPr>
        <p:spPr>
          <a:xfrm>
            <a:off x="4892975" y="1027350"/>
            <a:ext cx="3954300" cy="3088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2400">
                <a:solidFill>
                  <a:schemeClr val="dk1"/>
                </a:solidFill>
                <a:latin typeface="Pacifico"/>
                <a:ea typeface="Pacifico"/>
                <a:cs typeface="Pacifico"/>
                <a:sym typeface="Pacifico"/>
              </a:rPr>
              <a:t>Segmentation </a:t>
            </a:r>
            <a:r>
              <a:rPr lang="it">
                <a:latin typeface="Playfair Display"/>
                <a:ea typeface="Playfair Display"/>
                <a:cs typeface="Playfair Display"/>
                <a:sym typeface="Playfair Display"/>
              </a:rPr>
              <a:t>and </a:t>
            </a:r>
            <a:r>
              <a:rPr lang="it" sz="2400">
                <a:solidFill>
                  <a:schemeClr val="dk1"/>
                </a:solidFill>
                <a:latin typeface="Pacifico"/>
                <a:ea typeface="Pacifico"/>
                <a:cs typeface="Pacifico"/>
                <a:sym typeface="Pacifico"/>
              </a:rPr>
              <a:t>User Research</a:t>
            </a:r>
            <a:r>
              <a:rPr lang="it">
                <a:latin typeface="Playfair Display"/>
                <a:ea typeface="Playfair Display"/>
                <a:cs typeface="Playfair Display"/>
                <a:sym typeface="Playfair Display"/>
              </a:rPr>
              <a:t> have been the first necessary steps for the development of our project. </a:t>
            </a:r>
            <a:endParaRPr>
              <a:latin typeface="Playfair Display"/>
              <a:ea typeface="Playfair Display"/>
              <a:cs typeface="Playfair Display"/>
              <a:sym typeface="Playfair Display"/>
            </a:endParaRPr>
          </a:p>
          <a:p>
            <a:pPr indent="0" lvl="0" marL="0" rtl="0" algn="ctr">
              <a:spcBef>
                <a:spcPts val="1600"/>
              </a:spcBef>
              <a:spcAft>
                <a:spcPts val="1600"/>
              </a:spcAft>
              <a:buNone/>
            </a:pPr>
            <a:r>
              <a:rPr lang="it">
                <a:latin typeface="Playfair Display"/>
                <a:ea typeface="Playfair Display"/>
                <a:cs typeface="Playfair Display"/>
                <a:sym typeface="Playfair Display"/>
              </a:rPr>
              <a:t>They are useful for determining what is the context, who is the target user and  what are the needs the system has to address.</a:t>
            </a:r>
            <a:endParaRPr>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p:nvPr/>
        </p:nvSpPr>
        <p:spPr>
          <a:xfrm>
            <a:off x="4495800" y="0"/>
            <a:ext cx="4648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txBox="1"/>
          <p:nvPr>
            <p:ph type="title"/>
          </p:nvPr>
        </p:nvSpPr>
        <p:spPr>
          <a:xfrm>
            <a:off x="5070150" y="1983000"/>
            <a:ext cx="3499500" cy="11775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FFFFFF"/>
                </a:solidFill>
              </a:rPr>
              <a:t>Conclusions &amp; Recommendation</a:t>
            </a:r>
            <a:endParaRPr>
              <a:solidFill>
                <a:srgbClr val="FFFFFF"/>
              </a:solidFill>
            </a:endParaRPr>
          </a:p>
        </p:txBody>
      </p:sp>
      <p:sp>
        <p:nvSpPr>
          <p:cNvPr id="273" name="Google Shape;273;p32"/>
          <p:cNvSpPr txBox="1"/>
          <p:nvPr>
            <p:ph idx="1" type="body"/>
          </p:nvPr>
        </p:nvSpPr>
        <p:spPr>
          <a:xfrm>
            <a:off x="293425" y="1396200"/>
            <a:ext cx="3954300" cy="23511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Playfair Display"/>
                <a:ea typeface="Playfair Display"/>
                <a:cs typeface="Playfair Display"/>
                <a:sym typeface="Playfair Display"/>
              </a:rPr>
              <a:t>The final phase of the development of the project revolves around the understanding of the objectives, the actual achievements, the results the prototype has reached and the further developments it could be aiming to.</a:t>
            </a:r>
            <a:endParaRPr>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idx="1" type="body"/>
          </p:nvPr>
        </p:nvSpPr>
        <p:spPr>
          <a:xfrm>
            <a:off x="4947275" y="1395750"/>
            <a:ext cx="4024500" cy="3245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it" sz="3000">
                <a:solidFill>
                  <a:schemeClr val="dk1"/>
                </a:solidFill>
                <a:latin typeface="Playfair Display"/>
                <a:ea typeface="Playfair Display"/>
                <a:cs typeface="Playfair Display"/>
                <a:sym typeface="Playfair Display"/>
              </a:rPr>
              <a:t>The result achieved is a satisfactory final design that constitutes a solid base for an implementation. </a:t>
            </a:r>
            <a:endParaRPr sz="3000">
              <a:solidFill>
                <a:schemeClr val="dk1"/>
              </a:solidFill>
              <a:latin typeface="Playfair Display"/>
              <a:ea typeface="Playfair Display"/>
              <a:cs typeface="Playfair Display"/>
              <a:sym typeface="Playfair Display"/>
            </a:endParaRPr>
          </a:p>
        </p:txBody>
      </p:sp>
      <p:sp>
        <p:nvSpPr>
          <p:cNvPr id="279" name="Google Shape;279;p33"/>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311700" y="162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Goals, Achievements &amp; Results</a:t>
            </a:r>
            <a:endParaRPr>
              <a:solidFill>
                <a:srgbClr val="FFFFFF"/>
              </a:solidFill>
            </a:endParaRPr>
          </a:p>
        </p:txBody>
      </p:sp>
      <p:sp>
        <p:nvSpPr>
          <p:cNvPr id="281" name="Google Shape;281;p33"/>
          <p:cNvSpPr/>
          <p:nvPr/>
        </p:nvSpPr>
        <p:spPr>
          <a:xfrm>
            <a:off x="0" y="997200"/>
            <a:ext cx="4807800" cy="4042800"/>
          </a:xfrm>
          <a:prstGeom prst="rect">
            <a:avLst/>
          </a:prstGeom>
          <a:solidFill>
            <a:schemeClr val="accent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txBox="1"/>
          <p:nvPr/>
        </p:nvSpPr>
        <p:spPr>
          <a:xfrm>
            <a:off x="391650" y="1277800"/>
            <a:ext cx="4024500" cy="1362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sz="1800">
                <a:solidFill>
                  <a:srgbClr val="FFFFFF"/>
                </a:solidFill>
                <a:latin typeface="Playfair Display"/>
                <a:ea typeface="Playfair Display"/>
                <a:cs typeface="Playfair Display"/>
                <a:sym typeface="Playfair Display"/>
              </a:rPr>
              <a:t>The focal point of the pivoting following the various research and design steps has revolved around usability and user experience.</a:t>
            </a:r>
            <a:endParaRPr>
              <a:solidFill>
                <a:srgbClr val="FFFFFF"/>
              </a:solidFill>
              <a:latin typeface="Lato"/>
              <a:ea typeface="Lato"/>
              <a:cs typeface="Lato"/>
              <a:sym typeface="Lato"/>
            </a:endParaRPr>
          </a:p>
        </p:txBody>
      </p:sp>
      <p:sp>
        <p:nvSpPr>
          <p:cNvPr id="283" name="Google Shape;283;p33"/>
          <p:cNvSpPr txBox="1"/>
          <p:nvPr/>
        </p:nvSpPr>
        <p:spPr>
          <a:xfrm>
            <a:off x="391650" y="3064950"/>
            <a:ext cx="4024500" cy="1695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sz="1800">
                <a:solidFill>
                  <a:srgbClr val="FFFFFF"/>
                </a:solidFill>
                <a:latin typeface="Playfair Display"/>
                <a:ea typeface="Playfair Display"/>
                <a:cs typeface="Playfair Display"/>
                <a:sym typeface="Playfair Display"/>
              </a:rPr>
              <a:t>Both the inspection and the user testing came out to be extremely useful in improving the design proposal iteratively - the errors have been amended in the wireframes. </a:t>
            </a:r>
            <a:endParaRPr sz="1800">
              <a:solidFill>
                <a:srgbClr val="FFFFFF"/>
              </a:solidFill>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800">
              <a:solidFill>
                <a:schemeClr val="dk1"/>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txBox="1"/>
          <p:nvPr>
            <p:ph type="title"/>
          </p:nvPr>
        </p:nvSpPr>
        <p:spPr>
          <a:xfrm>
            <a:off x="311700" y="1627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Further Developments</a:t>
            </a:r>
            <a:endParaRPr>
              <a:solidFill>
                <a:srgbClr val="FFFFFF"/>
              </a:solidFill>
            </a:endParaRPr>
          </a:p>
        </p:txBody>
      </p:sp>
      <p:sp>
        <p:nvSpPr>
          <p:cNvPr id="290" name="Google Shape;290;p34"/>
          <p:cNvSpPr/>
          <p:nvPr/>
        </p:nvSpPr>
        <p:spPr>
          <a:xfrm>
            <a:off x="4336200" y="997200"/>
            <a:ext cx="4807800" cy="4042800"/>
          </a:xfrm>
          <a:prstGeom prst="rect">
            <a:avLst/>
          </a:prstGeom>
          <a:solidFill>
            <a:schemeClr val="accent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txBox="1"/>
          <p:nvPr/>
        </p:nvSpPr>
        <p:spPr>
          <a:xfrm>
            <a:off x="4709825" y="3398800"/>
            <a:ext cx="4085400" cy="1205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it" u="sng">
                <a:solidFill>
                  <a:srgbClr val="FFFFFF"/>
                </a:solidFill>
                <a:latin typeface="Playfair Display"/>
                <a:ea typeface="Playfair Display"/>
                <a:cs typeface="Playfair Display"/>
                <a:sym typeface="Playfair Display"/>
              </a:rPr>
              <a:t>System</a:t>
            </a:r>
            <a:endParaRPr u="sng">
              <a:solidFill>
                <a:srgbClr val="FFFFFF"/>
              </a:solidFill>
              <a:latin typeface="Playfair Display"/>
              <a:ea typeface="Playfair Display"/>
              <a:cs typeface="Playfair Display"/>
              <a:sym typeface="Playfair Display"/>
            </a:endParaRPr>
          </a:p>
          <a:p>
            <a:pPr indent="-317500" lvl="0" marL="457200" rtl="0" algn="just">
              <a:lnSpc>
                <a:spcPct val="115000"/>
              </a:lnSpc>
              <a:spcBef>
                <a:spcPts val="0"/>
              </a:spcBef>
              <a:spcAft>
                <a:spcPts val="0"/>
              </a:spcAft>
              <a:buClr>
                <a:srgbClr val="FFFFFF"/>
              </a:buClr>
              <a:buSzPts val="1400"/>
              <a:buFont typeface="Playfair Display"/>
              <a:buChar char="●"/>
            </a:pPr>
            <a:r>
              <a:rPr lang="it">
                <a:solidFill>
                  <a:srgbClr val="FFFFFF"/>
                </a:solidFill>
                <a:latin typeface="Playfair Display"/>
                <a:ea typeface="Playfair Display"/>
                <a:cs typeface="Playfair Display"/>
                <a:sym typeface="Playfair Display"/>
              </a:rPr>
              <a:t>Functional enrichment with a login system;</a:t>
            </a:r>
            <a:endParaRPr>
              <a:solidFill>
                <a:srgbClr val="FFFFFF"/>
              </a:solidFill>
              <a:latin typeface="Playfair Display"/>
              <a:ea typeface="Playfair Display"/>
              <a:cs typeface="Playfair Display"/>
              <a:sym typeface="Playfair Display"/>
            </a:endParaRPr>
          </a:p>
          <a:p>
            <a:pPr indent="-317500" lvl="0" marL="457200" rtl="0" algn="just">
              <a:lnSpc>
                <a:spcPct val="115000"/>
              </a:lnSpc>
              <a:spcBef>
                <a:spcPts val="0"/>
              </a:spcBef>
              <a:spcAft>
                <a:spcPts val="0"/>
              </a:spcAft>
              <a:buClr>
                <a:srgbClr val="FFFFFF"/>
              </a:buClr>
              <a:buSzPts val="1400"/>
              <a:buFont typeface="Playfair Display"/>
              <a:buChar char="●"/>
            </a:pPr>
            <a:r>
              <a:rPr lang="it">
                <a:solidFill>
                  <a:srgbClr val="FFFFFF"/>
                </a:solidFill>
                <a:latin typeface="Playfair Display"/>
                <a:ea typeface="Playfair Display"/>
                <a:cs typeface="Playfair Display"/>
                <a:sym typeface="Playfair Display"/>
              </a:rPr>
              <a:t>users’ profiles and community.</a:t>
            </a:r>
            <a:endParaRPr sz="1800">
              <a:solidFill>
                <a:srgbClr val="FFFFFF"/>
              </a:solidFill>
              <a:latin typeface="Playfair Display"/>
              <a:ea typeface="Playfair Display"/>
              <a:cs typeface="Playfair Display"/>
              <a:sym typeface="Playfair Display"/>
            </a:endParaRPr>
          </a:p>
        </p:txBody>
      </p:sp>
      <p:pic>
        <p:nvPicPr>
          <p:cNvPr id="292" name="Google Shape;292;p34"/>
          <p:cNvPicPr preferRelativeResize="0"/>
          <p:nvPr/>
        </p:nvPicPr>
        <p:blipFill>
          <a:blip r:embed="rId3">
            <a:alphaModFix/>
          </a:blip>
          <a:stretch>
            <a:fillRect/>
          </a:stretch>
        </p:blipFill>
        <p:spPr>
          <a:xfrm>
            <a:off x="1225075" y="1165250"/>
            <a:ext cx="2574000" cy="3706675"/>
          </a:xfrm>
          <a:prstGeom prst="rect">
            <a:avLst/>
          </a:prstGeom>
          <a:noFill/>
          <a:ln>
            <a:noFill/>
          </a:ln>
        </p:spPr>
      </p:pic>
      <p:sp>
        <p:nvSpPr>
          <p:cNvPr id="293" name="Google Shape;293;p34"/>
          <p:cNvSpPr txBox="1"/>
          <p:nvPr/>
        </p:nvSpPr>
        <p:spPr>
          <a:xfrm>
            <a:off x="4709825" y="1330700"/>
            <a:ext cx="4085400" cy="1734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it" u="sng">
                <a:solidFill>
                  <a:srgbClr val="FFFFFF"/>
                </a:solidFill>
                <a:latin typeface="Playfair Display"/>
                <a:ea typeface="Playfair Display"/>
                <a:cs typeface="Playfair Display"/>
                <a:sym typeface="Playfair Display"/>
              </a:rPr>
              <a:t>Designs</a:t>
            </a:r>
            <a:endParaRPr u="sng">
              <a:solidFill>
                <a:srgbClr val="FFFFFF"/>
              </a:solidFill>
              <a:latin typeface="Playfair Display"/>
              <a:ea typeface="Playfair Display"/>
              <a:cs typeface="Playfair Display"/>
              <a:sym typeface="Playfair Display"/>
            </a:endParaRPr>
          </a:p>
          <a:p>
            <a:pPr indent="-317500" lvl="0" marL="457200" rtl="0" algn="just">
              <a:lnSpc>
                <a:spcPct val="115000"/>
              </a:lnSpc>
              <a:spcBef>
                <a:spcPts val="0"/>
              </a:spcBef>
              <a:spcAft>
                <a:spcPts val="0"/>
              </a:spcAft>
              <a:buClr>
                <a:srgbClr val="FFFFFF"/>
              </a:buClr>
              <a:buSzPts val="1400"/>
              <a:buFont typeface="Playfair Display"/>
              <a:buChar char="●"/>
            </a:pPr>
            <a:r>
              <a:rPr lang="it">
                <a:solidFill>
                  <a:srgbClr val="FFFFFF"/>
                </a:solidFill>
                <a:latin typeface="Playfair Display"/>
                <a:ea typeface="Playfair Display"/>
                <a:cs typeface="Playfair Display"/>
                <a:sym typeface="Playfair Display"/>
              </a:rPr>
              <a:t>saving a sauce under construction and get back to it later; </a:t>
            </a:r>
            <a:endParaRPr>
              <a:solidFill>
                <a:srgbClr val="FFFFFF"/>
              </a:solidFill>
              <a:latin typeface="Playfair Display"/>
              <a:ea typeface="Playfair Display"/>
              <a:cs typeface="Playfair Display"/>
              <a:sym typeface="Playfair Display"/>
            </a:endParaRPr>
          </a:p>
          <a:p>
            <a:pPr indent="-317500" lvl="0" marL="457200" rtl="0" algn="just">
              <a:lnSpc>
                <a:spcPct val="115000"/>
              </a:lnSpc>
              <a:spcBef>
                <a:spcPts val="0"/>
              </a:spcBef>
              <a:spcAft>
                <a:spcPts val="0"/>
              </a:spcAft>
              <a:buClr>
                <a:srgbClr val="FFFFFF"/>
              </a:buClr>
              <a:buSzPts val="1400"/>
              <a:buFont typeface="Playfair Display"/>
              <a:buChar char="●"/>
            </a:pPr>
            <a:r>
              <a:rPr lang="it">
                <a:solidFill>
                  <a:srgbClr val="FFFFFF"/>
                </a:solidFill>
                <a:latin typeface="Playfair Display"/>
                <a:ea typeface="Playfair Display"/>
                <a:cs typeface="Playfair Display"/>
                <a:sym typeface="Playfair Display"/>
              </a:rPr>
              <a:t>for the other sauces interface features </a:t>
            </a:r>
            <a:endParaRPr>
              <a:solidFill>
                <a:srgbClr val="FFFFFF"/>
              </a:solidFill>
              <a:latin typeface="Playfair Display"/>
              <a:ea typeface="Playfair Display"/>
              <a:cs typeface="Playfair Display"/>
              <a:sym typeface="Playfair Display"/>
            </a:endParaRPr>
          </a:p>
          <a:p>
            <a:pPr indent="0" lvl="0" marL="457200" rtl="0" algn="just">
              <a:lnSpc>
                <a:spcPct val="115000"/>
              </a:lnSpc>
              <a:spcBef>
                <a:spcPts val="0"/>
              </a:spcBef>
              <a:spcAft>
                <a:spcPts val="0"/>
              </a:spcAft>
              <a:buNone/>
            </a:pPr>
            <a:r>
              <a:rPr lang="it">
                <a:solidFill>
                  <a:srgbClr val="FFFFFF"/>
                </a:solidFill>
                <a:latin typeface="Playfair Display"/>
                <a:ea typeface="Playfair Display"/>
                <a:cs typeface="Playfair Display"/>
                <a:sym typeface="Playfair Display"/>
              </a:rPr>
              <a:t>(especially the pipe) and graphic design will be adapted.</a:t>
            </a:r>
            <a:endParaRPr>
              <a:solidFill>
                <a:srgbClr val="FFFFFF"/>
              </a:solidFill>
              <a:latin typeface="Lato"/>
              <a:ea typeface="Lato"/>
              <a:cs typeface="Lato"/>
              <a:sym typeface="Lato"/>
            </a:endParaRPr>
          </a:p>
        </p:txBody>
      </p:sp>
      <p:sp>
        <p:nvSpPr>
          <p:cNvPr id="294" name="Google Shape;294;p34"/>
          <p:cNvSpPr/>
          <p:nvPr/>
        </p:nvSpPr>
        <p:spPr>
          <a:xfrm rot="-1473596">
            <a:off x="188479" y="777569"/>
            <a:ext cx="2620718" cy="1683024"/>
          </a:xfrm>
          <a:prstGeom prst="irregularSeal2">
            <a:avLst/>
          </a:prstGeom>
          <a:gradFill>
            <a:gsLst>
              <a:gs pos="0">
                <a:srgbClr val="FACCCC"/>
              </a:gs>
              <a:gs pos="100000">
                <a:srgbClr val="EA5959"/>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solidFill>
                  <a:srgbClr val="FFFFFF"/>
                </a:solidFill>
                <a:latin typeface="Playfair Display"/>
                <a:ea typeface="Playfair Display"/>
                <a:cs typeface="Playfair Display"/>
                <a:sym typeface="Playfair Display"/>
              </a:rPr>
              <a:t>Mobile application too!</a:t>
            </a:r>
            <a:endParaRPr>
              <a:solidFill>
                <a:srgbClr val="FFFFFF"/>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p:nvPr/>
        </p:nvSpPr>
        <p:spPr>
          <a:xfrm>
            <a:off x="-55500" y="0"/>
            <a:ext cx="4627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 migliore scena in assoluto... &#10;grande Renè... Genio!!!!" id="300" name="Google Shape;300;p35" title="Boris3 - La Qualità c'ha rotto il Cazzo... VIVA LA MERDA!!!!!">
            <a:hlinkClick r:id="rId3"/>
          </p:cNvPr>
          <p:cNvPicPr preferRelativeResize="0"/>
          <p:nvPr/>
        </p:nvPicPr>
        <p:blipFill>
          <a:blip r:embed="rId4">
            <a:alphaModFix/>
          </a:blip>
          <a:stretch>
            <a:fillRect/>
          </a:stretch>
        </p:blipFill>
        <p:spPr>
          <a:xfrm>
            <a:off x="1704238" y="420925"/>
            <a:ext cx="5735525" cy="4301650"/>
          </a:xfrm>
          <a:prstGeom prst="rect">
            <a:avLst/>
          </a:prstGeom>
          <a:noFill/>
          <a:ln>
            <a:noFill/>
          </a:ln>
        </p:spPr>
      </p:pic>
      <p:sp>
        <p:nvSpPr>
          <p:cNvPr id="301" name="Google Shape;301;p35"/>
          <p:cNvSpPr txBox="1"/>
          <p:nvPr/>
        </p:nvSpPr>
        <p:spPr>
          <a:xfrm>
            <a:off x="7776075" y="4135650"/>
            <a:ext cx="1164300" cy="712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3600">
                <a:solidFill>
                  <a:schemeClr val="dk1"/>
                </a:solidFill>
                <a:latin typeface="Pacifico"/>
                <a:ea typeface="Pacifico"/>
                <a:cs typeface="Pacifico"/>
                <a:sym typeface="Pacifico"/>
              </a:rPr>
              <a:t>Fin</a:t>
            </a:r>
            <a:endParaRPr sz="3600">
              <a:solidFill>
                <a:schemeClr val="dk1"/>
              </a:solidFill>
              <a:latin typeface="Pacifico"/>
              <a:ea typeface="Pacifico"/>
              <a:cs typeface="Pacifico"/>
              <a:sym typeface="Pacific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p:nvPr/>
        </p:nvSpPr>
        <p:spPr>
          <a:xfrm>
            <a:off x="0" y="997200"/>
            <a:ext cx="4572000" cy="4076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ph type="title"/>
          </p:nvPr>
        </p:nvSpPr>
        <p:spPr>
          <a:xfrm>
            <a:off x="311475" y="163175"/>
            <a:ext cx="82845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Segmentation &amp; User Research</a:t>
            </a:r>
            <a:endParaRPr>
              <a:solidFill>
                <a:srgbClr val="FFFFFF"/>
              </a:solidFill>
            </a:endParaRPr>
          </a:p>
        </p:txBody>
      </p:sp>
      <p:sp>
        <p:nvSpPr>
          <p:cNvPr id="78" name="Google Shape;78;p15"/>
          <p:cNvSpPr txBox="1"/>
          <p:nvPr/>
        </p:nvSpPr>
        <p:spPr>
          <a:xfrm>
            <a:off x="429150" y="1184325"/>
            <a:ext cx="3473700" cy="586500"/>
          </a:xfrm>
          <a:prstGeom prst="rect">
            <a:avLst/>
          </a:prstGeom>
          <a:solidFill>
            <a:schemeClr val="accent6"/>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3000">
                <a:solidFill>
                  <a:srgbClr val="FFFFFF"/>
                </a:solidFill>
                <a:latin typeface="Pacifico"/>
                <a:ea typeface="Pacifico"/>
                <a:cs typeface="Pacifico"/>
                <a:sym typeface="Pacifico"/>
              </a:rPr>
              <a:t>Segmentation</a:t>
            </a:r>
            <a:endParaRPr sz="3000">
              <a:solidFill>
                <a:srgbClr val="FFFFFF"/>
              </a:solidFill>
              <a:latin typeface="Pacifico"/>
              <a:ea typeface="Pacifico"/>
              <a:cs typeface="Pacifico"/>
              <a:sym typeface="Pacifico"/>
            </a:endParaRPr>
          </a:p>
        </p:txBody>
      </p:sp>
      <p:sp>
        <p:nvSpPr>
          <p:cNvPr id="79" name="Google Shape;79;p15"/>
          <p:cNvSpPr txBox="1"/>
          <p:nvPr/>
        </p:nvSpPr>
        <p:spPr>
          <a:xfrm>
            <a:off x="6940713" y="3704100"/>
            <a:ext cx="1857900" cy="85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solidFill>
                  <a:schemeClr val="accent6"/>
                </a:solidFill>
                <a:latin typeface="Playfair Display"/>
                <a:ea typeface="Playfair Display"/>
                <a:cs typeface="Playfair Display"/>
                <a:sym typeface="Playfair Display"/>
              </a:rPr>
              <a:t>Age, job, past experiences, tastes, opinions, ...</a:t>
            </a:r>
            <a:endParaRPr sz="1100">
              <a:solidFill>
                <a:schemeClr val="accent6"/>
              </a:solidFill>
              <a:highlight>
                <a:srgbClr val="FFFFFF"/>
              </a:highlight>
              <a:latin typeface="Playfair Display"/>
              <a:ea typeface="Playfair Display"/>
              <a:cs typeface="Playfair Display"/>
              <a:sym typeface="Playfair Display"/>
            </a:endParaRPr>
          </a:p>
        </p:txBody>
      </p:sp>
      <p:sp>
        <p:nvSpPr>
          <p:cNvPr id="80" name="Google Shape;80;p15"/>
          <p:cNvSpPr txBox="1"/>
          <p:nvPr/>
        </p:nvSpPr>
        <p:spPr>
          <a:xfrm>
            <a:off x="5088588" y="2134488"/>
            <a:ext cx="1583700" cy="5337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2400">
                <a:solidFill>
                  <a:srgbClr val="FFFFFF"/>
                </a:solidFill>
                <a:latin typeface="Playfair Display"/>
                <a:ea typeface="Playfair Display"/>
                <a:cs typeface="Playfair Display"/>
                <a:sym typeface="Playfair Display"/>
              </a:rPr>
              <a:t>Interview</a:t>
            </a:r>
            <a:endParaRPr sz="2400">
              <a:solidFill>
                <a:srgbClr val="FFFFFF"/>
              </a:solidFill>
              <a:latin typeface="Playfair Display"/>
              <a:ea typeface="Playfair Display"/>
              <a:cs typeface="Playfair Display"/>
              <a:sym typeface="Playfair Display"/>
            </a:endParaRPr>
          </a:p>
        </p:txBody>
      </p:sp>
      <p:sp>
        <p:nvSpPr>
          <p:cNvPr id="81" name="Google Shape;81;p15"/>
          <p:cNvSpPr txBox="1"/>
          <p:nvPr/>
        </p:nvSpPr>
        <p:spPr>
          <a:xfrm>
            <a:off x="5088588" y="3854400"/>
            <a:ext cx="1583700" cy="5337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2400">
                <a:solidFill>
                  <a:srgbClr val="FFFFFF"/>
                </a:solidFill>
                <a:latin typeface="Playfair Display"/>
                <a:ea typeface="Playfair Display"/>
                <a:cs typeface="Playfair Display"/>
                <a:sym typeface="Playfair Display"/>
              </a:rPr>
              <a:t>Survey</a:t>
            </a:r>
            <a:endParaRPr sz="2400">
              <a:solidFill>
                <a:srgbClr val="FFFFFF"/>
              </a:solidFill>
              <a:latin typeface="Playfair Display"/>
              <a:ea typeface="Playfair Display"/>
              <a:cs typeface="Playfair Display"/>
              <a:sym typeface="Playfair Display"/>
            </a:endParaRPr>
          </a:p>
        </p:txBody>
      </p:sp>
      <p:sp>
        <p:nvSpPr>
          <p:cNvPr id="82" name="Google Shape;82;p15"/>
          <p:cNvSpPr txBox="1"/>
          <p:nvPr/>
        </p:nvSpPr>
        <p:spPr>
          <a:xfrm>
            <a:off x="451775" y="2278500"/>
            <a:ext cx="2408700" cy="2639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Playfair Display"/>
              <a:buChar char="●"/>
            </a:pPr>
            <a:r>
              <a:rPr lang="it" u="sng">
                <a:solidFill>
                  <a:srgbClr val="FFFFFF"/>
                </a:solidFill>
                <a:latin typeface="Playfair Display"/>
                <a:ea typeface="Playfair Display"/>
                <a:cs typeface="Playfair Display"/>
                <a:sym typeface="Playfair Display"/>
              </a:rPr>
              <a:t>young</a:t>
            </a:r>
            <a:endParaRPr u="sng">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it" u="sng">
                <a:solidFill>
                  <a:srgbClr val="FFFFFF"/>
                </a:solidFill>
                <a:latin typeface="Playfair Display"/>
                <a:ea typeface="Playfair Display"/>
                <a:cs typeface="Playfair Display"/>
                <a:sym typeface="Playfair Display"/>
              </a:rPr>
              <a:t>computer-literate</a:t>
            </a:r>
            <a:endParaRPr u="sng">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it" u="sng">
                <a:solidFill>
                  <a:srgbClr val="FFFFFF"/>
                </a:solidFill>
                <a:latin typeface="Playfair Display"/>
                <a:ea typeface="Playfair Display"/>
                <a:cs typeface="Playfair Display"/>
                <a:sym typeface="Playfair Display"/>
              </a:rPr>
              <a:t>quality</a:t>
            </a:r>
            <a:r>
              <a:rPr lang="it">
                <a:solidFill>
                  <a:srgbClr val="FFFFFF"/>
                </a:solidFill>
                <a:latin typeface="Playfair Display"/>
                <a:ea typeface="Playfair Display"/>
                <a:cs typeface="Playfair Display"/>
                <a:sym typeface="Playfair Display"/>
              </a:rPr>
              <a:t> and</a:t>
            </a:r>
            <a:r>
              <a:rPr lang="it" u="sng">
                <a:solidFill>
                  <a:srgbClr val="FFFFFF"/>
                </a:solidFill>
                <a:latin typeface="Playfair Display"/>
                <a:ea typeface="Playfair Display"/>
                <a:cs typeface="Playfair Display"/>
                <a:sym typeface="Playfair Display"/>
              </a:rPr>
              <a:t> sustainability</a:t>
            </a:r>
            <a:r>
              <a:rPr lang="it">
                <a:solidFill>
                  <a:srgbClr val="FFFFFF"/>
                </a:solidFill>
                <a:latin typeface="Playfair Display"/>
                <a:ea typeface="Playfair Display"/>
                <a:cs typeface="Playfair Display"/>
                <a:sym typeface="Playfair Display"/>
              </a:rPr>
              <a:t>-seeking</a:t>
            </a:r>
            <a:endParaRPr>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it">
                <a:solidFill>
                  <a:srgbClr val="FFFFFF"/>
                </a:solidFill>
                <a:latin typeface="Playfair Display"/>
                <a:ea typeface="Playfair Display"/>
                <a:cs typeface="Playfair Display"/>
                <a:sym typeface="Playfair Display"/>
              </a:rPr>
              <a:t>moderately </a:t>
            </a:r>
            <a:r>
              <a:rPr lang="it" u="sng">
                <a:solidFill>
                  <a:srgbClr val="FFFFFF"/>
                </a:solidFill>
                <a:latin typeface="Playfair Display"/>
                <a:ea typeface="Playfair Display"/>
                <a:cs typeface="Playfair Display"/>
                <a:sym typeface="Playfair Display"/>
              </a:rPr>
              <a:t>wealthy</a:t>
            </a:r>
            <a:endParaRPr u="sng">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it" u="sng">
                <a:solidFill>
                  <a:srgbClr val="FFFFFF"/>
                </a:solidFill>
                <a:latin typeface="Playfair Display"/>
                <a:ea typeface="Playfair Display"/>
                <a:cs typeface="Playfair Display"/>
                <a:sym typeface="Playfair Display"/>
              </a:rPr>
              <a:t>status-oriented</a:t>
            </a:r>
            <a:endParaRPr u="sng">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it" u="sng">
                <a:solidFill>
                  <a:srgbClr val="FFFFFF"/>
                </a:solidFill>
                <a:latin typeface="Playfair Display"/>
                <a:ea typeface="Playfair Display"/>
                <a:cs typeface="Playfair Display"/>
                <a:sym typeface="Playfair Display"/>
              </a:rPr>
              <a:t>creative</a:t>
            </a:r>
            <a:endParaRPr u="sng">
              <a:solidFill>
                <a:srgbClr val="FFFFFF"/>
              </a:solidFill>
              <a:latin typeface="Playfair Display"/>
              <a:ea typeface="Playfair Display"/>
              <a:cs typeface="Playfair Display"/>
              <a:sym typeface="Playfair Display"/>
            </a:endParaRPr>
          </a:p>
          <a:p>
            <a:pPr indent="-317500" lvl="0" marL="457200" rtl="0" algn="l">
              <a:lnSpc>
                <a:spcPct val="115000"/>
              </a:lnSpc>
              <a:spcBef>
                <a:spcPts val="0"/>
              </a:spcBef>
              <a:spcAft>
                <a:spcPts val="0"/>
              </a:spcAft>
              <a:buClr>
                <a:srgbClr val="FFFFFF"/>
              </a:buClr>
              <a:buSzPts val="1400"/>
              <a:buFont typeface="Playfair Display"/>
              <a:buChar char="●"/>
            </a:pPr>
            <a:r>
              <a:rPr lang="it">
                <a:solidFill>
                  <a:srgbClr val="FFFFFF"/>
                </a:solidFill>
                <a:latin typeface="Playfair Display"/>
                <a:ea typeface="Playfair Display"/>
                <a:cs typeface="Playfair Display"/>
                <a:sym typeface="Playfair Display"/>
              </a:rPr>
              <a:t>longing for </a:t>
            </a:r>
            <a:r>
              <a:rPr lang="it" u="sng">
                <a:solidFill>
                  <a:srgbClr val="FFFFFF"/>
                </a:solidFill>
                <a:latin typeface="Playfair Display"/>
                <a:ea typeface="Playfair Display"/>
                <a:cs typeface="Playfair Display"/>
                <a:sym typeface="Playfair Display"/>
              </a:rPr>
              <a:t>uniqueness</a:t>
            </a:r>
            <a:endParaRPr u="sng">
              <a:solidFill>
                <a:srgbClr val="FFFFFF"/>
              </a:solidFill>
              <a:latin typeface="Playfair Display"/>
              <a:ea typeface="Playfair Display"/>
              <a:cs typeface="Playfair Display"/>
              <a:sym typeface="Playfair Display"/>
            </a:endParaRPr>
          </a:p>
        </p:txBody>
      </p:sp>
      <p:sp>
        <p:nvSpPr>
          <p:cNvPr id="83" name="Google Shape;83;p15"/>
          <p:cNvSpPr txBox="1"/>
          <p:nvPr/>
        </p:nvSpPr>
        <p:spPr>
          <a:xfrm>
            <a:off x="6930725" y="2097450"/>
            <a:ext cx="1716000" cy="106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a:solidFill>
                  <a:schemeClr val="accent6"/>
                </a:solidFill>
                <a:latin typeface="Playfair Display"/>
                <a:ea typeface="Playfair Display"/>
                <a:cs typeface="Playfair Display"/>
                <a:sym typeface="Playfair Display"/>
              </a:rPr>
              <a:t>Quality, “indole”, price, longevity, environmental impact</a:t>
            </a:r>
            <a:endParaRPr>
              <a:solidFill>
                <a:schemeClr val="accent6"/>
              </a:solidFill>
              <a:latin typeface="Playfair Display"/>
              <a:ea typeface="Playfair Display"/>
              <a:cs typeface="Playfair Display"/>
              <a:sym typeface="Playfair Display"/>
            </a:endParaRPr>
          </a:p>
        </p:txBody>
      </p:sp>
      <p:sp>
        <p:nvSpPr>
          <p:cNvPr id="84" name="Google Shape;84;p15"/>
          <p:cNvSpPr txBox="1"/>
          <p:nvPr/>
        </p:nvSpPr>
        <p:spPr>
          <a:xfrm>
            <a:off x="5206750" y="1184325"/>
            <a:ext cx="3473700" cy="586500"/>
          </a:xfrm>
          <a:prstGeom prst="rect">
            <a:avLst/>
          </a:prstGeom>
          <a:solidFill>
            <a:srgbClr val="FFFFFF"/>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3000">
                <a:solidFill>
                  <a:schemeClr val="accent6"/>
                </a:solidFill>
                <a:latin typeface="Pacifico"/>
                <a:ea typeface="Pacifico"/>
                <a:cs typeface="Pacifico"/>
                <a:sym typeface="Pacifico"/>
              </a:rPr>
              <a:t>User Research</a:t>
            </a:r>
            <a:endParaRPr sz="3000">
              <a:solidFill>
                <a:schemeClr val="accent6"/>
              </a:solidFill>
              <a:latin typeface="Pacifico"/>
              <a:ea typeface="Pacifico"/>
              <a:cs typeface="Pacifico"/>
              <a:sym typeface="Pacifico"/>
            </a:endParaRPr>
          </a:p>
        </p:txBody>
      </p:sp>
      <p:sp>
        <p:nvSpPr>
          <p:cNvPr id="85" name="Google Shape;85;p15"/>
          <p:cNvSpPr/>
          <p:nvPr/>
        </p:nvSpPr>
        <p:spPr>
          <a:xfrm>
            <a:off x="2913925" y="2097450"/>
            <a:ext cx="275700" cy="2639700"/>
          </a:xfrm>
          <a:prstGeom prst="rightBrace">
            <a:avLst>
              <a:gd fmla="val 8333" name="adj1"/>
              <a:gd fmla="val 50000" name="adj2"/>
            </a:avLst>
          </a:prstGeom>
          <a:solidFill>
            <a:schemeClr val="accent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 name="Google Shape;86;p15"/>
          <p:cNvSpPr txBox="1"/>
          <p:nvPr/>
        </p:nvSpPr>
        <p:spPr>
          <a:xfrm>
            <a:off x="3301975" y="3163200"/>
            <a:ext cx="907800" cy="5337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2400">
                <a:solidFill>
                  <a:srgbClr val="FFFFFF"/>
                </a:solidFill>
                <a:latin typeface="Playfair Display"/>
                <a:ea typeface="Playfair Display"/>
                <a:cs typeface="Playfair Display"/>
                <a:sym typeface="Playfair Display"/>
              </a:rPr>
              <a:t>User</a:t>
            </a:r>
            <a:endParaRPr sz="2400">
              <a:solidFill>
                <a:srgbClr val="FFFFFF"/>
              </a:solidFill>
              <a:latin typeface="Playfair Display"/>
              <a:ea typeface="Playfair Display"/>
              <a:cs typeface="Playfair Display"/>
              <a:sym typeface="Playfair Display"/>
            </a:endParaRPr>
          </a:p>
        </p:txBody>
      </p:sp>
      <p:cxnSp>
        <p:nvCxnSpPr>
          <p:cNvPr id="87" name="Google Shape;87;p15"/>
          <p:cNvCxnSpPr>
            <a:stCxn id="80" idx="2"/>
            <a:endCxn id="81" idx="0"/>
          </p:cNvCxnSpPr>
          <p:nvPr/>
        </p:nvCxnSpPr>
        <p:spPr>
          <a:xfrm>
            <a:off x="5880438" y="2668188"/>
            <a:ext cx="0" cy="1186200"/>
          </a:xfrm>
          <a:prstGeom prst="straightConnector1">
            <a:avLst/>
          </a:prstGeom>
          <a:noFill/>
          <a:ln cap="flat" cmpd="sng" w="9525">
            <a:solidFill>
              <a:schemeClr val="dk2"/>
            </a:solidFill>
            <a:prstDash val="solid"/>
            <a:round/>
            <a:headEnd len="med" w="med" type="none"/>
            <a:tailEnd len="med" w="med" type="triangle"/>
          </a:ln>
        </p:spPr>
      </p:cxnSp>
      <p:sp>
        <p:nvSpPr>
          <p:cNvPr id="88" name="Google Shape;88;p15"/>
          <p:cNvSpPr txBox="1"/>
          <p:nvPr/>
        </p:nvSpPr>
        <p:spPr>
          <a:xfrm>
            <a:off x="4616200" y="1024200"/>
            <a:ext cx="2314500" cy="3363900"/>
          </a:xfrm>
          <a:prstGeom prst="rect">
            <a:avLst/>
          </a:prstGeom>
          <a:solidFill>
            <a:schemeClr val="accent6"/>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AutoNum type="arabicPeriod"/>
            </a:pPr>
            <a:r>
              <a:rPr lang="it">
                <a:solidFill>
                  <a:srgbClr val="FFFFFF"/>
                </a:solidFill>
              </a:rPr>
              <a:t>Introduction</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Buying habits</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Information about the product</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Source of information</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Frequency</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Packaging</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Type of product (new vs known)</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Positive choice factors</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Negative choice factors</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Online purchasing</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8"/>
                                        </p:tgtEl>
                                      </p:cBhvr>
                                    </p:animEffect>
                                    <p:set>
                                      <p:cBhvr>
                                        <p:cTn dur="1" fill="hold">
                                          <p:stCondLst>
                                            <p:cond delay="1000"/>
                                          </p:stCondLst>
                                        </p:cTn>
                                        <p:tgtEl>
                                          <p:spTgt spid="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p:nvPr/>
        </p:nvSpPr>
        <p:spPr>
          <a:xfrm>
            <a:off x="327750" y="1292813"/>
            <a:ext cx="8474400" cy="35016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rafico delle risposte di Moduli. Titolo della domanda: Quanti anni hai?. Numero di risposte: 13 risposte." id="94" name="Google Shape;94;p16"/>
          <p:cNvPicPr preferRelativeResize="0"/>
          <p:nvPr/>
        </p:nvPicPr>
        <p:blipFill>
          <a:blip r:embed="rId3">
            <a:alphaModFix/>
          </a:blip>
          <a:stretch>
            <a:fillRect/>
          </a:stretch>
        </p:blipFill>
        <p:spPr>
          <a:xfrm>
            <a:off x="1697925" y="1724400"/>
            <a:ext cx="5734050" cy="2638425"/>
          </a:xfrm>
          <a:prstGeom prst="rect">
            <a:avLst/>
          </a:prstGeom>
          <a:noFill/>
          <a:ln>
            <a:noFill/>
          </a:ln>
        </p:spPr>
      </p:pic>
      <p:pic>
        <p:nvPicPr>
          <p:cNvPr descr="Grafico delle risposte di Moduli. Titolo della domanda: Qual è la tua professione? . Numero di risposte: 13 risposte." id="95" name="Google Shape;95;p16"/>
          <p:cNvPicPr preferRelativeResize="0"/>
          <p:nvPr/>
        </p:nvPicPr>
        <p:blipFill>
          <a:blip r:embed="rId4">
            <a:alphaModFix/>
          </a:blip>
          <a:stretch>
            <a:fillRect/>
          </a:stretch>
        </p:blipFill>
        <p:spPr>
          <a:xfrm>
            <a:off x="1697925" y="1724400"/>
            <a:ext cx="5734050" cy="2638425"/>
          </a:xfrm>
          <a:prstGeom prst="rect">
            <a:avLst/>
          </a:prstGeom>
          <a:noFill/>
          <a:ln>
            <a:noFill/>
          </a:ln>
        </p:spPr>
      </p:pic>
      <p:pic>
        <p:nvPicPr>
          <p:cNvPr descr="Grafico delle risposte di Moduli. Titolo della domanda: Di cosa ti occupi nello specifico? . Numero di risposte: 13 risposte." id="96" name="Google Shape;96;p16"/>
          <p:cNvPicPr preferRelativeResize="0"/>
          <p:nvPr/>
        </p:nvPicPr>
        <p:blipFill>
          <a:blip r:embed="rId5">
            <a:alphaModFix/>
          </a:blip>
          <a:stretch>
            <a:fillRect/>
          </a:stretch>
        </p:blipFill>
        <p:spPr>
          <a:xfrm>
            <a:off x="1697925" y="1381125"/>
            <a:ext cx="5734050" cy="2971800"/>
          </a:xfrm>
          <a:prstGeom prst="rect">
            <a:avLst/>
          </a:prstGeom>
          <a:noFill/>
          <a:ln>
            <a:noFill/>
          </a:ln>
        </p:spPr>
      </p:pic>
      <p:pic>
        <p:nvPicPr>
          <p:cNvPr descr="Grafico delle risposte di Moduli. Titolo della domanda: Hai mai usato una web app per personalizzare un prodotto? . Numero di risposte: 13 risposte." id="97" name="Google Shape;97;p16"/>
          <p:cNvPicPr preferRelativeResize="0"/>
          <p:nvPr/>
        </p:nvPicPr>
        <p:blipFill>
          <a:blip r:embed="rId6">
            <a:alphaModFix/>
          </a:blip>
          <a:stretch>
            <a:fillRect/>
          </a:stretch>
        </p:blipFill>
        <p:spPr>
          <a:xfrm>
            <a:off x="1697925" y="1724400"/>
            <a:ext cx="5734050" cy="2638425"/>
          </a:xfrm>
          <a:prstGeom prst="rect">
            <a:avLst/>
          </a:prstGeom>
          <a:noFill/>
          <a:ln>
            <a:noFill/>
          </a:ln>
        </p:spPr>
      </p:pic>
      <p:pic>
        <p:nvPicPr>
          <p:cNvPr descr="Grafico delle risposte di Moduli. Titolo della domanda: Alla fine hai acquistato il prodotto?. Numero di risposte: 13 risposte." id="98" name="Google Shape;98;p16"/>
          <p:cNvPicPr preferRelativeResize="0"/>
          <p:nvPr/>
        </p:nvPicPr>
        <p:blipFill>
          <a:blip r:embed="rId7">
            <a:alphaModFix/>
          </a:blip>
          <a:stretch>
            <a:fillRect/>
          </a:stretch>
        </p:blipFill>
        <p:spPr>
          <a:xfrm>
            <a:off x="1697925" y="1547813"/>
            <a:ext cx="5734050" cy="2638425"/>
          </a:xfrm>
          <a:prstGeom prst="rect">
            <a:avLst/>
          </a:prstGeom>
          <a:noFill/>
          <a:ln>
            <a:noFill/>
          </a:ln>
        </p:spPr>
      </p:pic>
      <p:pic>
        <p:nvPicPr>
          <p:cNvPr descr="Grafico delle risposte di Moduli. Titolo della domanda: Ti piacerebbe personalizzare la tua salsa Heinz per un’occasione? Ad es. grigliata a tema, festa di compleanno tra amiche, ecc. . Numero di risposte: 13 risposte." id="99" name="Google Shape;99;p16"/>
          <p:cNvPicPr preferRelativeResize="0"/>
          <p:nvPr/>
        </p:nvPicPr>
        <p:blipFill>
          <a:blip r:embed="rId8">
            <a:alphaModFix/>
          </a:blip>
          <a:stretch>
            <a:fillRect/>
          </a:stretch>
        </p:blipFill>
        <p:spPr>
          <a:xfrm>
            <a:off x="1697925" y="1443413"/>
            <a:ext cx="5734050" cy="3200400"/>
          </a:xfrm>
          <a:prstGeom prst="rect">
            <a:avLst/>
          </a:prstGeom>
          <a:noFill/>
          <a:ln>
            <a:noFill/>
          </a:ln>
        </p:spPr>
      </p:pic>
      <p:pic>
        <p:nvPicPr>
          <p:cNvPr descr="Grafico delle risposte di Moduli. Titolo della domanda: Cosa vorresti poter personalizzare della tua salsa? . Numero di risposte: 13 risposte." id="100" name="Google Shape;100;p16"/>
          <p:cNvPicPr preferRelativeResize="0"/>
          <p:nvPr/>
        </p:nvPicPr>
        <p:blipFill>
          <a:blip r:embed="rId9">
            <a:alphaModFix/>
          </a:blip>
          <a:stretch>
            <a:fillRect/>
          </a:stretch>
        </p:blipFill>
        <p:spPr>
          <a:xfrm>
            <a:off x="1697925" y="1557725"/>
            <a:ext cx="5734050" cy="2971800"/>
          </a:xfrm>
          <a:prstGeom prst="rect">
            <a:avLst/>
          </a:prstGeom>
          <a:noFill/>
          <a:ln>
            <a:noFill/>
          </a:ln>
        </p:spPr>
      </p:pic>
      <p:pic>
        <p:nvPicPr>
          <p:cNvPr descr="Grafico delle risposte di Moduli. Titolo della domanda: Quanto saresti disposto a spendere in più rispetto alla linea base per un prodotto esclusivo?. Numero di risposte: 13 risposte." id="101" name="Google Shape;101;p16"/>
          <p:cNvPicPr preferRelativeResize="0"/>
          <p:nvPr/>
        </p:nvPicPr>
        <p:blipFill>
          <a:blip r:embed="rId10">
            <a:alphaModFix/>
          </a:blip>
          <a:stretch>
            <a:fillRect/>
          </a:stretch>
        </p:blipFill>
        <p:spPr>
          <a:xfrm>
            <a:off x="1704975" y="1610088"/>
            <a:ext cx="5734050" cy="2867025"/>
          </a:xfrm>
          <a:prstGeom prst="rect">
            <a:avLst/>
          </a:prstGeom>
          <a:noFill/>
          <a:ln>
            <a:noFill/>
          </a:ln>
        </p:spPr>
      </p:pic>
      <p:pic>
        <p:nvPicPr>
          <p:cNvPr descr="Grafico delle risposte di Moduli. Titolo della domanda: Avendo la possibilità di personalizzare una salsa Heinz, da quale aspetto saresti particolarmente soddisfatto?. Numero di risposte: 13 risposte." id="102" name="Google Shape;102;p16"/>
          <p:cNvPicPr preferRelativeResize="0"/>
          <p:nvPr/>
        </p:nvPicPr>
        <p:blipFill>
          <a:blip r:embed="rId11">
            <a:alphaModFix/>
          </a:blip>
          <a:stretch>
            <a:fillRect/>
          </a:stretch>
        </p:blipFill>
        <p:spPr>
          <a:xfrm>
            <a:off x="1704975" y="1610113"/>
            <a:ext cx="5734050" cy="2867025"/>
          </a:xfrm>
          <a:prstGeom prst="rect">
            <a:avLst/>
          </a:prstGeom>
          <a:noFill/>
          <a:ln>
            <a:noFill/>
          </a:ln>
        </p:spPr>
      </p:pic>
      <p:sp>
        <p:nvSpPr>
          <p:cNvPr id="103" name="Google Shape;103;p16"/>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ph type="title"/>
          </p:nvPr>
        </p:nvSpPr>
        <p:spPr>
          <a:xfrm>
            <a:off x="311475" y="163175"/>
            <a:ext cx="52608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Survey results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p:nvPr/>
        </p:nvSpPr>
        <p:spPr>
          <a:xfrm>
            <a:off x="4516500" y="0"/>
            <a:ext cx="46275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ph type="title"/>
          </p:nvPr>
        </p:nvSpPr>
        <p:spPr>
          <a:xfrm>
            <a:off x="5455325" y="1714500"/>
            <a:ext cx="2673900" cy="17145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FFFFFF"/>
                </a:solidFill>
              </a:rPr>
              <a:t>Assessment of existing resources</a:t>
            </a:r>
            <a:endParaRPr>
              <a:solidFill>
                <a:srgbClr val="FFFFFF"/>
              </a:solidFill>
            </a:endParaRPr>
          </a:p>
        </p:txBody>
      </p:sp>
      <p:sp>
        <p:nvSpPr>
          <p:cNvPr id="111" name="Google Shape;111;p17"/>
          <p:cNvSpPr txBox="1"/>
          <p:nvPr>
            <p:ph idx="1" type="body"/>
          </p:nvPr>
        </p:nvSpPr>
        <p:spPr>
          <a:xfrm>
            <a:off x="271800" y="886050"/>
            <a:ext cx="3954300" cy="3371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Playfair Display"/>
                <a:ea typeface="Playfair Display"/>
                <a:cs typeface="Playfair Display"/>
                <a:sym typeface="Playfair Display"/>
              </a:rPr>
              <a:t>Before designing the actual Extreme Customization ancillary site, it is necessary to assess both the existing site in which it will be embedded and its possible competitors.</a:t>
            </a:r>
            <a:endParaRPr>
              <a:latin typeface="Playfair Display"/>
              <a:ea typeface="Playfair Display"/>
              <a:cs typeface="Playfair Display"/>
              <a:sym typeface="Playfair Display"/>
            </a:endParaRPr>
          </a:p>
          <a:p>
            <a:pPr indent="0" lvl="0" marL="0" rtl="0" algn="ctr">
              <a:spcBef>
                <a:spcPts val="1600"/>
              </a:spcBef>
              <a:spcAft>
                <a:spcPts val="1600"/>
              </a:spcAft>
              <a:buNone/>
            </a:pPr>
            <a:r>
              <a:rPr lang="it" sz="2400">
                <a:solidFill>
                  <a:schemeClr val="dk1"/>
                </a:solidFill>
                <a:latin typeface="Pacifico"/>
                <a:ea typeface="Pacifico"/>
                <a:cs typeface="Pacifico"/>
                <a:sym typeface="Pacifico"/>
              </a:rPr>
              <a:t>Expert Usability Review </a:t>
            </a:r>
            <a:r>
              <a:rPr lang="it">
                <a:latin typeface="Playfair Display"/>
                <a:ea typeface="Playfair Display"/>
                <a:cs typeface="Playfair Display"/>
                <a:sym typeface="Playfair Display"/>
              </a:rPr>
              <a:t>and </a:t>
            </a:r>
            <a:r>
              <a:rPr lang="it" sz="2400">
                <a:solidFill>
                  <a:schemeClr val="dk1"/>
                </a:solidFill>
                <a:latin typeface="Pacifico"/>
                <a:ea typeface="Pacifico"/>
                <a:cs typeface="Pacifico"/>
                <a:sym typeface="Pacifico"/>
              </a:rPr>
              <a:t>User Testing</a:t>
            </a:r>
            <a:r>
              <a:rPr lang="it">
                <a:latin typeface="Playfair Display"/>
                <a:ea typeface="Playfair Display"/>
                <a:cs typeface="Playfair Display"/>
                <a:sym typeface="Playfair Display"/>
              </a:rPr>
              <a:t>, complex and highly structured procedures, </a:t>
            </a:r>
            <a:r>
              <a:rPr lang="it">
                <a:latin typeface="Playfair Display"/>
                <a:ea typeface="Playfair Display"/>
                <a:cs typeface="Playfair Display"/>
                <a:sym typeface="Playfair Display"/>
              </a:rPr>
              <a:t>are the fundamental steps to do so.</a:t>
            </a:r>
            <a:endParaRPr>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8"/>
          <p:cNvPicPr preferRelativeResize="0"/>
          <p:nvPr/>
        </p:nvPicPr>
        <p:blipFill>
          <a:blip r:embed="rId3">
            <a:alphaModFix/>
          </a:blip>
          <a:stretch>
            <a:fillRect/>
          </a:stretch>
        </p:blipFill>
        <p:spPr>
          <a:xfrm>
            <a:off x="152400" y="1416925"/>
            <a:ext cx="8839199" cy="3267147"/>
          </a:xfrm>
          <a:prstGeom prst="rect">
            <a:avLst/>
          </a:prstGeom>
          <a:noFill/>
          <a:ln>
            <a:noFill/>
          </a:ln>
        </p:spPr>
      </p:pic>
      <p:pic>
        <p:nvPicPr>
          <p:cNvPr id="118" name="Google Shape;118;p18"/>
          <p:cNvPicPr preferRelativeResize="0"/>
          <p:nvPr/>
        </p:nvPicPr>
        <p:blipFill>
          <a:blip r:embed="rId4">
            <a:alphaModFix/>
          </a:blip>
          <a:stretch>
            <a:fillRect/>
          </a:stretch>
        </p:blipFill>
        <p:spPr>
          <a:xfrm>
            <a:off x="152400" y="1477650"/>
            <a:ext cx="8839199" cy="3298100"/>
          </a:xfrm>
          <a:prstGeom prst="rect">
            <a:avLst/>
          </a:prstGeom>
          <a:noFill/>
          <a:ln>
            <a:noFill/>
          </a:ln>
        </p:spPr>
      </p:pic>
      <p:sp>
        <p:nvSpPr>
          <p:cNvPr id="119" name="Google Shape;119;p18"/>
          <p:cNvSpPr txBox="1"/>
          <p:nvPr>
            <p:ph type="title"/>
          </p:nvPr>
        </p:nvSpPr>
        <p:spPr>
          <a:xfrm>
            <a:off x="311475" y="239375"/>
            <a:ext cx="84573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rPr>
              <a:t>Expert Usability Review &amp; User Testing: </a:t>
            </a:r>
            <a:r>
              <a:rPr lang="it" sz="2400" u="sng">
                <a:solidFill>
                  <a:srgbClr val="FFFFFF"/>
                </a:solidFill>
              </a:rPr>
              <a:t>Heinz</a:t>
            </a:r>
            <a:endParaRPr sz="2400" u="sng">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type="title"/>
          </p:nvPr>
        </p:nvSpPr>
        <p:spPr>
          <a:xfrm>
            <a:off x="311475" y="239375"/>
            <a:ext cx="84573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rPr>
              <a:t>Expert Usability Review &amp; User Testing: </a:t>
            </a:r>
            <a:r>
              <a:rPr lang="it" sz="2400" u="sng">
                <a:solidFill>
                  <a:srgbClr val="FFFFFF"/>
                </a:solidFill>
              </a:rPr>
              <a:t>CustomHeats</a:t>
            </a:r>
            <a:endParaRPr sz="2400" u="sng">
              <a:solidFill>
                <a:srgbClr val="FFFFFF"/>
              </a:solidFill>
            </a:endParaRPr>
          </a:p>
        </p:txBody>
      </p:sp>
      <p:pic>
        <p:nvPicPr>
          <p:cNvPr id="126" name="Google Shape;126;p19"/>
          <p:cNvPicPr preferRelativeResize="0"/>
          <p:nvPr/>
        </p:nvPicPr>
        <p:blipFill>
          <a:blip r:embed="rId3">
            <a:alphaModFix/>
          </a:blip>
          <a:stretch>
            <a:fillRect/>
          </a:stretch>
        </p:blipFill>
        <p:spPr>
          <a:xfrm>
            <a:off x="152400" y="1378200"/>
            <a:ext cx="8839199" cy="3267147"/>
          </a:xfrm>
          <a:prstGeom prst="rect">
            <a:avLst/>
          </a:prstGeom>
          <a:noFill/>
          <a:ln>
            <a:noFill/>
          </a:ln>
        </p:spPr>
      </p:pic>
      <p:sp>
        <p:nvSpPr>
          <p:cNvPr id="127" name="Google Shape;127;p19"/>
          <p:cNvSpPr txBox="1"/>
          <p:nvPr/>
        </p:nvSpPr>
        <p:spPr>
          <a:xfrm>
            <a:off x="152400" y="1304550"/>
            <a:ext cx="2866200" cy="33408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AutoNum type="arabicPeriod"/>
            </a:pPr>
            <a:r>
              <a:rPr lang="it">
                <a:solidFill>
                  <a:srgbClr val="FFFFFF"/>
                </a:solidFill>
              </a:rPr>
              <a:t>Visibility of system status</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Match between system and real world</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User control and freedom</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Consistency and standards</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Error prevention</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Recognition and recall</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Flexibility and efficiency of use</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Aesthetic and minimalist design</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Help users recognize, diagnose and recover from errors</a:t>
            </a:r>
            <a:endParaRPr>
              <a:solidFill>
                <a:srgbClr val="FFFFFF"/>
              </a:solidFill>
            </a:endParaRPr>
          </a:p>
          <a:p>
            <a:pPr indent="-317500" lvl="0" marL="457200" rtl="0" algn="l">
              <a:spcBef>
                <a:spcPts val="0"/>
              </a:spcBef>
              <a:spcAft>
                <a:spcPts val="0"/>
              </a:spcAft>
              <a:buClr>
                <a:srgbClr val="FFFFFF"/>
              </a:buClr>
              <a:buSzPts val="1400"/>
              <a:buAutoNum type="arabicPeriod"/>
            </a:pPr>
            <a:r>
              <a:rPr lang="it">
                <a:solidFill>
                  <a:srgbClr val="FFFFFF"/>
                </a:solidFill>
              </a:rPr>
              <a:t>Help and documentation</a:t>
            </a:r>
            <a:endParaRPr>
              <a:solidFill>
                <a:srgbClr val="FFFFFF"/>
              </a:solidFill>
            </a:endParaRPr>
          </a:p>
          <a:p>
            <a:pPr indent="0" lvl="0" marL="457200" rtl="0" algn="l">
              <a:lnSpc>
                <a:spcPct val="100000"/>
              </a:lnSpc>
              <a:spcBef>
                <a:spcPts val="0"/>
              </a:spcBef>
              <a:spcAft>
                <a:spcPts val="0"/>
              </a:spcAft>
              <a:buNone/>
            </a:pPr>
            <a:r>
              <a:t/>
            </a:r>
            <a:endParaRPr sz="1200">
              <a:solidFill>
                <a:srgbClr val="FFFFFF"/>
              </a:solidFill>
            </a:endParaRPr>
          </a:p>
        </p:txBody>
      </p:sp>
      <p:pic>
        <p:nvPicPr>
          <p:cNvPr id="128" name="Google Shape;128;p19"/>
          <p:cNvPicPr preferRelativeResize="0"/>
          <p:nvPr/>
        </p:nvPicPr>
        <p:blipFill>
          <a:blip r:embed="rId4">
            <a:alphaModFix/>
          </a:blip>
          <a:stretch>
            <a:fillRect/>
          </a:stretch>
        </p:blipFill>
        <p:spPr>
          <a:xfrm>
            <a:off x="152400" y="1315275"/>
            <a:ext cx="8839199" cy="3418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7"/>
                                        </p:tgtEl>
                                      </p:cBhvr>
                                    </p:animEffect>
                                    <p:set>
                                      <p:cBhvr>
                                        <p:cTn dur="1" fill="hold">
                                          <p:stCondLst>
                                            <p:cond delay="1000"/>
                                          </p:stCondLst>
                                        </p:cTn>
                                        <p:tgtEl>
                                          <p:spTgt spid="1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p:nvPr/>
        </p:nvSpPr>
        <p:spPr>
          <a:xfrm>
            <a:off x="0" y="0"/>
            <a:ext cx="9144000" cy="9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txBox="1"/>
          <p:nvPr>
            <p:ph type="title"/>
          </p:nvPr>
        </p:nvSpPr>
        <p:spPr>
          <a:xfrm>
            <a:off x="311475" y="163175"/>
            <a:ext cx="84573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FFFF"/>
                </a:solidFill>
              </a:rPr>
              <a:t>Urgency Curve</a:t>
            </a:r>
            <a:endParaRPr>
              <a:solidFill>
                <a:srgbClr val="FFFFFF"/>
              </a:solidFill>
            </a:endParaRPr>
          </a:p>
        </p:txBody>
      </p:sp>
      <p:pic>
        <p:nvPicPr>
          <p:cNvPr id="135" name="Google Shape;135;p20"/>
          <p:cNvPicPr preferRelativeResize="0"/>
          <p:nvPr/>
        </p:nvPicPr>
        <p:blipFill>
          <a:blip r:embed="rId3">
            <a:alphaModFix/>
          </a:blip>
          <a:stretch>
            <a:fillRect/>
          </a:stretch>
        </p:blipFill>
        <p:spPr>
          <a:xfrm>
            <a:off x="3803900" y="1221275"/>
            <a:ext cx="4869075" cy="3527700"/>
          </a:xfrm>
          <a:prstGeom prst="rect">
            <a:avLst/>
          </a:prstGeom>
          <a:noFill/>
          <a:ln>
            <a:noFill/>
          </a:ln>
        </p:spPr>
      </p:pic>
      <p:sp>
        <p:nvSpPr>
          <p:cNvPr id="136" name="Google Shape;136;p20"/>
          <p:cNvSpPr txBox="1"/>
          <p:nvPr/>
        </p:nvSpPr>
        <p:spPr>
          <a:xfrm>
            <a:off x="246750" y="3933650"/>
            <a:ext cx="35571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latin typeface="Playfair Display"/>
                <a:ea typeface="Playfair Display"/>
                <a:cs typeface="Playfair Display"/>
                <a:sym typeface="Playfair Display"/>
              </a:rPr>
              <a:t>Errors above the resultant curve should be fixed immediately.</a:t>
            </a:r>
            <a:endParaRPr sz="1800">
              <a:solidFill>
                <a:schemeClr val="dk2"/>
              </a:solidFill>
              <a:latin typeface="Playfair Display"/>
              <a:ea typeface="Playfair Display"/>
              <a:cs typeface="Playfair Display"/>
              <a:sym typeface="Playfair Display"/>
            </a:endParaRPr>
          </a:p>
        </p:txBody>
      </p:sp>
      <p:sp>
        <p:nvSpPr>
          <p:cNvPr id="137" name="Google Shape;137;p20"/>
          <p:cNvSpPr txBox="1"/>
          <p:nvPr/>
        </p:nvSpPr>
        <p:spPr>
          <a:xfrm>
            <a:off x="246750" y="1261050"/>
            <a:ext cx="3671400" cy="12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latin typeface="Playfair Display"/>
                <a:ea typeface="Playfair Display"/>
                <a:cs typeface="Playfair Display"/>
                <a:sym typeface="Playfair Display"/>
              </a:rPr>
              <a:t>To errors detected in the inspection phase and in the testing were assigned scores from 1-3.</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Lato"/>
              <a:ea typeface="Lato"/>
              <a:cs typeface="Lato"/>
              <a:sym typeface="Lato"/>
            </a:endParaRPr>
          </a:p>
        </p:txBody>
      </p:sp>
      <p:sp>
        <p:nvSpPr>
          <p:cNvPr id="138" name="Google Shape;138;p20"/>
          <p:cNvSpPr txBox="1"/>
          <p:nvPr/>
        </p:nvSpPr>
        <p:spPr>
          <a:xfrm>
            <a:off x="246750" y="2618800"/>
            <a:ext cx="3671400" cy="12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latin typeface="Playfair Display"/>
                <a:ea typeface="Playfair Display"/>
                <a:cs typeface="Playfair Display"/>
                <a:sym typeface="Playfair Display"/>
              </a:rPr>
              <a:t>To separate cosmetic and minor errors from serious and catastrophic ones, a 1.5 threshold was set.</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p:nvPr/>
        </p:nvSpPr>
        <p:spPr>
          <a:xfrm>
            <a:off x="0" y="0"/>
            <a:ext cx="4648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type="title"/>
          </p:nvPr>
        </p:nvSpPr>
        <p:spPr>
          <a:xfrm>
            <a:off x="987150" y="1969050"/>
            <a:ext cx="2673900" cy="12054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solidFill>
                  <a:srgbClr val="FFFFFF"/>
                </a:solidFill>
              </a:rPr>
              <a:t>Feasibility Study</a:t>
            </a:r>
            <a:endParaRPr>
              <a:solidFill>
                <a:srgbClr val="FFFFFF"/>
              </a:solidFill>
            </a:endParaRPr>
          </a:p>
        </p:txBody>
      </p:sp>
      <p:sp>
        <p:nvSpPr>
          <p:cNvPr id="145" name="Google Shape;145;p21"/>
          <p:cNvSpPr txBox="1"/>
          <p:nvPr>
            <p:ph idx="1" type="body"/>
          </p:nvPr>
        </p:nvSpPr>
        <p:spPr>
          <a:xfrm>
            <a:off x="4892750" y="525900"/>
            <a:ext cx="3954300" cy="4091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Playfair Display"/>
                <a:ea typeface="Playfair Display"/>
                <a:cs typeface="Playfair Display"/>
                <a:sym typeface="Playfair Display"/>
              </a:rPr>
              <a:t>Before designing the actual Extreme Customization service, it is also necessary to determine whether such service is realistically feasible or not.</a:t>
            </a:r>
            <a:endParaRPr>
              <a:latin typeface="Playfair Display"/>
              <a:ea typeface="Playfair Display"/>
              <a:cs typeface="Playfair Display"/>
              <a:sym typeface="Playfair Display"/>
            </a:endParaRPr>
          </a:p>
          <a:p>
            <a:pPr indent="0" lvl="0" marL="0" rtl="0" algn="ctr">
              <a:spcBef>
                <a:spcPts val="1600"/>
              </a:spcBef>
              <a:spcAft>
                <a:spcPts val="1600"/>
              </a:spcAft>
              <a:buNone/>
            </a:pPr>
            <a:r>
              <a:rPr lang="it">
                <a:latin typeface="Playfair Display"/>
                <a:ea typeface="Playfair Display"/>
                <a:cs typeface="Playfair Display"/>
                <a:sym typeface="Playfair Display"/>
              </a:rPr>
              <a:t>Determining the </a:t>
            </a:r>
            <a:r>
              <a:rPr lang="it" sz="2400">
                <a:solidFill>
                  <a:schemeClr val="dk1"/>
                </a:solidFill>
                <a:latin typeface="Pacifico"/>
                <a:ea typeface="Pacifico"/>
                <a:cs typeface="Pacifico"/>
                <a:sym typeface="Pacifico"/>
              </a:rPr>
              <a:t>Context of Use</a:t>
            </a:r>
            <a:r>
              <a:rPr lang="it">
                <a:latin typeface="Playfair Display"/>
                <a:ea typeface="Playfair Display"/>
                <a:cs typeface="Playfair Display"/>
                <a:sym typeface="Playfair Display"/>
              </a:rPr>
              <a:t> and creating </a:t>
            </a:r>
            <a:r>
              <a:rPr lang="it" sz="2400">
                <a:solidFill>
                  <a:schemeClr val="dk1"/>
                </a:solidFill>
                <a:latin typeface="Pacifico"/>
                <a:ea typeface="Pacifico"/>
                <a:cs typeface="Pacifico"/>
                <a:sym typeface="Pacifico"/>
              </a:rPr>
              <a:t>Scenarios</a:t>
            </a:r>
            <a:r>
              <a:rPr lang="it">
                <a:solidFill>
                  <a:srgbClr val="000000"/>
                </a:solidFill>
                <a:latin typeface="Playfair Display"/>
                <a:ea typeface="Playfair Display"/>
                <a:cs typeface="Playfair Display"/>
                <a:sym typeface="Playfair Display"/>
              </a:rPr>
              <a:t> </a:t>
            </a:r>
            <a:r>
              <a:rPr lang="it">
                <a:latin typeface="Playfair Display"/>
                <a:ea typeface="Playfair Display"/>
                <a:cs typeface="Playfair Display"/>
                <a:sym typeface="Playfair Display"/>
              </a:rPr>
              <a:t>and</a:t>
            </a:r>
            <a:r>
              <a:rPr lang="it">
                <a:solidFill>
                  <a:srgbClr val="000000"/>
                </a:solidFill>
                <a:latin typeface="Playfair Display"/>
                <a:ea typeface="Playfair Display"/>
                <a:cs typeface="Playfair Display"/>
                <a:sym typeface="Playfair Display"/>
              </a:rPr>
              <a:t> </a:t>
            </a:r>
            <a:r>
              <a:rPr lang="it" sz="2400">
                <a:solidFill>
                  <a:schemeClr val="dk1"/>
                </a:solidFill>
                <a:latin typeface="Pacifico"/>
                <a:ea typeface="Pacifico"/>
                <a:cs typeface="Pacifico"/>
                <a:sym typeface="Pacifico"/>
              </a:rPr>
              <a:t>Personas</a:t>
            </a:r>
            <a:r>
              <a:rPr lang="it">
                <a:solidFill>
                  <a:srgbClr val="000000"/>
                </a:solidFill>
                <a:latin typeface="Playfair Display"/>
                <a:ea typeface="Playfair Display"/>
                <a:cs typeface="Playfair Display"/>
                <a:sym typeface="Playfair Display"/>
              </a:rPr>
              <a:t> </a:t>
            </a:r>
            <a:r>
              <a:rPr lang="it">
                <a:latin typeface="Playfair Display"/>
                <a:ea typeface="Playfair Display"/>
                <a:cs typeface="Playfair Display"/>
                <a:sym typeface="Playfair Display"/>
              </a:rPr>
              <a:t>allow the development of a solid foundation that any Usability project needs in order to be valid.</a:t>
            </a:r>
            <a:endParaRPr>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